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32" r:id="rId2"/>
    <p:sldId id="484" r:id="rId3"/>
    <p:sldId id="525" r:id="rId4"/>
    <p:sldId id="511" r:id="rId5"/>
    <p:sldId id="518" r:id="rId6"/>
    <p:sldId id="260" r:id="rId7"/>
    <p:sldId id="257" r:id="rId8"/>
    <p:sldId id="281" r:id="rId9"/>
    <p:sldId id="322" r:id="rId10"/>
    <p:sldId id="523" r:id="rId11"/>
    <p:sldId id="279" r:id="rId12"/>
    <p:sldId id="507" r:id="rId13"/>
    <p:sldId id="282" r:id="rId14"/>
    <p:sldId id="524" r:id="rId15"/>
    <p:sldId id="513" r:id="rId16"/>
    <p:sldId id="514" r:id="rId17"/>
    <p:sldId id="270" r:id="rId18"/>
    <p:sldId id="510" r:id="rId19"/>
    <p:sldId id="277" r:id="rId20"/>
    <p:sldId id="285" r:id="rId21"/>
    <p:sldId id="319" r:id="rId22"/>
    <p:sldId id="289" r:id="rId23"/>
    <p:sldId id="294" r:id="rId24"/>
    <p:sldId id="295" r:id="rId25"/>
    <p:sldId id="299" r:id="rId26"/>
    <p:sldId id="268" r:id="rId27"/>
    <p:sldId id="313" r:id="rId28"/>
    <p:sldId id="521" r:id="rId29"/>
    <p:sldId id="520" r:id="rId30"/>
    <p:sldId id="526" r:id="rId31"/>
    <p:sldId id="25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CDAB2D-07BD-4CD4-924E-8DF5169F2D7B}" v="85" dt="2026-04-10T20:06:13.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135" autoAdjust="0"/>
  </p:normalViewPr>
  <p:slideViewPr>
    <p:cSldViewPr snapToGrid="0">
      <p:cViewPr varScale="1">
        <p:scale>
          <a:sx n="31" d="100"/>
          <a:sy n="31" d="100"/>
        </p:scale>
        <p:origin x="2028"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0C5F1-C76C-4C6C-96A3-0AE735616114}"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8100E-EA7E-4EB0-8CFF-893ECE4F9720}" type="slidenum">
              <a:rPr lang="en-US" smtClean="0"/>
              <a:t>‹#›</a:t>
            </a:fld>
            <a:endParaRPr lang="en-US"/>
          </a:p>
        </p:txBody>
      </p:sp>
    </p:spTree>
    <p:extLst>
      <p:ext uri="{BB962C8B-B14F-4D97-AF65-F5344CB8AC3E}">
        <p14:creationId xmlns:p14="http://schemas.microsoft.com/office/powerpoint/2010/main" val="1069632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93700" y="690563"/>
            <a:ext cx="6146800" cy="3457575"/>
          </a:xfrm>
          <a:ln/>
        </p:spPr>
      </p:sp>
      <p:sp>
        <p:nvSpPr>
          <p:cNvPr id="69635" name="Notes Placeholder 2"/>
          <p:cNvSpPr>
            <a:spLocks noGrp="1"/>
          </p:cNvSpPr>
          <p:nvPr>
            <p:ph type="body" idx="1"/>
          </p:nvPr>
        </p:nvSpPr>
        <p:spPr>
          <a:noFill/>
          <a:ln/>
        </p:spPr>
        <p:txBody>
          <a:bodyPr/>
          <a:lstStyle/>
          <a:p>
            <a:r>
              <a:rPr lang="en-US" dirty="0"/>
              <a:t>Natural areas where trees grow  vs altered, managed sites: organic mulch, exposed root flare, limb loss as natural process</a:t>
            </a:r>
          </a:p>
        </p:txBody>
      </p:sp>
      <p:sp>
        <p:nvSpPr>
          <p:cNvPr id="69636" name="Slide Number Placeholder 3"/>
          <p:cNvSpPr>
            <a:spLocks noGrp="1"/>
          </p:cNvSpPr>
          <p:nvPr>
            <p:ph type="sldNum" sz="quarter" idx="5"/>
          </p:nvPr>
        </p:nvSpPr>
        <p:spPr>
          <a:noFill/>
        </p:spPr>
        <p:txBody>
          <a:bodyPr/>
          <a:lstStyle/>
          <a:p>
            <a:fld id="{720F16B8-7899-48D0-BF67-EA20DBCD79E9}" type="slidenum">
              <a:rPr lang="en-US" smtClean="0"/>
              <a:pPr/>
              <a:t>1</a:t>
            </a:fld>
            <a:endParaRPr lang="en-US"/>
          </a:p>
        </p:txBody>
      </p:sp>
    </p:spTree>
    <p:extLst>
      <p:ext uri="{BB962C8B-B14F-4D97-AF65-F5344CB8AC3E}">
        <p14:creationId xmlns:p14="http://schemas.microsoft.com/office/powerpoint/2010/main" val="2847439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 too tight, planted deep, adventitious root development in some species. </a:t>
            </a:r>
          </a:p>
        </p:txBody>
      </p:sp>
      <p:sp>
        <p:nvSpPr>
          <p:cNvPr id="4" name="Slide Number Placeholder 3"/>
          <p:cNvSpPr>
            <a:spLocks noGrp="1"/>
          </p:cNvSpPr>
          <p:nvPr>
            <p:ph type="sldNum" sz="quarter" idx="5"/>
          </p:nvPr>
        </p:nvSpPr>
        <p:spPr/>
        <p:txBody>
          <a:bodyPr/>
          <a:lstStyle/>
          <a:p>
            <a:fld id="{3AE16860-B0ED-4FF1-9FA6-7873AF976D5B}" type="slidenum">
              <a:rPr lang="en-US" smtClean="0"/>
              <a:t>13</a:t>
            </a:fld>
            <a:endParaRPr lang="en-US"/>
          </a:p>
        </p:txBody>
      </p:sp>
    </p:spTree>
    <p:extLst>
      <p:ext uri="{BB962C8B-B14F-4D97-AF65-F5344CB8AC3E}">
        <p14:creationId xmlns:p14="http://schemas.microsoft.com/office/powerpoint/2010/main" val="1659901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Removing some or most of the potting mix, loosening roots help establishment, create root-soil contact. (potting mix gets hydrophobic when dry). Cutting kinked, circling roots helps with long term health, stability of plants.  </a:t>
            </a:r>
          </a:p>
        </p:txBody>
      </p:sp>
      <p:sp>
        <p:nvSpPr>
          <p:cNvPr id="4" name="Slide Number Placeholder 3"/>
          <p:cNvSpPr>
            <a:spLocks noGrp="1"/>
          </p:cNvSpPr>
          <p:nvPr>
            <p:ph type="sldNum" sz="quarter" idx="5"/>
          </p:nvPr>
        </p:nvSpPr>
        <p:spPr/>
        <p:txBody>
          <a:bodyPr/>
          <a:lstStyle/>
          <a:p>
            <a:fld id="{3AE16860-B0ED-4FF1-9FA6-7873AF976D5B}" type="slidenum">
              <a:rPr lang="en-US" smtClean="0"/>
              <a:t>14</a:t>
            </a:fld>
            <a:endParaRPr lang="en-US"/>
          </a:p>
        </p:txBody>
      </p:sp>
    </p:spTree>
    <p:extLst>
      <p:ext uri="{BB962C8B-B14F-4D97-AF65-F5344CB8AC3E}">
        <p14:creationId xmlns:p14="http://schemas.microsoft.com/office/powerpoint/2010/main" val="3518805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Circling roots can develop at any stage in life and may be inside the root ball </a:t>
            </a:r>
          </a:p>
        </p:txBody>
      </p:sp>
      <p:sp>
        <p:nvSpPr>
          <p:cNvPr id="4" name="Slide Number Placeholder 3"/>
          <p:cNvSpPr>
            <a:spLocks noGrp="1"/>
          </p:cNvSpPr>
          <p:nvPr>
            <p:ph type="sldNum" sz="quarter" idx="5"/>
          </p:nvPr>
        </p:nvSpPr>
        <p:spPr/>
        <p:txBody>
          <a:bodyPr/>
          <a:lstStyle/>
          <a:p>
            <a:fld id="{3AE16860-B0ED-4FF1-9FA6-7873AF976D5B}" type="slidenum">
              <a:rPr lang="en-US" smtClean="0"/>
              <a:t>15</a:t>
            </a:fld>
            <a:endParaRPr lang="en-US"/>
          </a:p>
        </p:txBody>
      </p:sp>
    </p:spTree>
    <p:extLst>
      <p:ext uri="{BB962C8B-B14F-4D97-AF65-F5344CB8AC3E}">
        <p14:creationId xmlns:p14="http://schemas.microsoft.com/office/powerpoint/2010/main" val="2577352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Bartlett study of planting trees with and without turning them to bare root and repair root issues: bird nest-like root system unstable, or stable system with roots like spokes of a wheel.</a:t>
            </a:r>
          </a:p>
        </p:txBody>
      </p:sp>
      <p:sp>
        <p:nvSpPr>
          <p:cNvPr id="4" name="Slide Number Placeholder 3"/>
          <p:cNvSpPr>
            <a:spLocks noGrp="1"/>
          </p:cNvSpPr>
          <p:nvPr>
            <p:ph type="sldNum" sz="quarter" idx="5"/>
          </p:nvPr>
        </p:nvSpPr>
        <p:spPr/>
        <p:txBody>
          <a:bodyPr/>
          <a:lstStyle/>
          <a:p>
            <a:fld id="{3AE16860-B0ED-4FF1-9FA6-7873AF976D5B}" type="slidenum">
              <a:rPr lang="en-US" smtClean="0"/>
              <a:t>16</a:t>
            </a:fld>
            <a:endParaRPr lang="en-US"/>
          </a:p>
        </p:txBody>
      </p:sp>
    </p:spTree>
    <p:extLst>
      <p:ext uri="{BB962C8B-B14F-4D97-AF65-F5344CB8AC3E}">
        <p14:creationId xmlns:p14="http://schemas.microsoft.com/office/powerpoint/2010/main" val="858616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Girdling root can cause die back, decay or tree failure due to pressure at the base of the tree</a:t>
            </a:r>
          </a:p>
        </p:txBody>
      </p:sp>
      <p:sp>
        <p:nvSpPr>
          <p:cNvPr id="4" name="Slide Number Placeholder 3"/>
          <p:cNvSpPr>
            <a:spLocks noGrp="1"/>
          </p:cNvSpPr>
          <p:nvPr>
            <p:ph type="sldNum" sz="quarter" idx="5"/>
          </p:nvPr>
        </p:nvSpPr>
        <p:spPr/>
        <p:txBody>
          <a:bodyPr/>
          <a:lstStyle/>
          <a:p>
            <a:fld id="{87FA00BB-6829-49E1-AB75-821F565F6C80}" type="slidenum">
              <a:rPr lang="en-US" smtClean="0"/>
              <a:t>17</a:t>
            </a:fld>
            <a:endParaRPr lang="en-US"/>
          </a:p>
        </p:txBody>
      </p:sp>
    </p:spTree>
    <p:extLst>
      <p:ext uri="{BB962C8B-B14F-4D97-AF65-F5344CB8AC3E}">
        <p14:creationId xmlns:p14="http://schemas.microsoft.com/office/powerpoint/2010/main" val="4000677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Canopy die-back, or potential tree failure. Fix circling , girdling roots white they are small. Or hire an arborist for larger trees, more severe conditions. </a:t>
            </a:r>
          </a:p>
        </p:txBody>
      </p:sp>
      <p:sp>
        <p:nvSpPr>
          <p:cNvPr id="4" name="Slide Number Placeholder 3"/>
          <p:cNvSpPr>
            <a:spLocks noGrp="1"/>
          </p:cNvSpPr>
          <p:nvPr>
            <p:ph type="sldNum" sz="quarter" idx="5"/>
          </p:nvPr>
        </p:nvSpPr>
        <p:spPr/>
        <p:txBody>
          <a:bodyPr/>
          <a:lstStyle/>
          <a:p>
            <a:fld id="{87FA00BB-6829-49E1-AB75-821F565F6C80}" type="slidenum">
              <a:rPr lang="en-US" smtClean="0"/>
              <a:t>18</a:t>
            </a:fld>
            <a:endParaRPr lang="en-US"/>
          </a:p>
        </p:txBody>
      </p:sp>
    </p:spTree>
    <p:extLst>
      <p:ext uri="{BB962C8B-B14F-4D97-AF65-F5344CB8AC3E}">
        <p14:creationId xmlns:p14="http://schemas.microsoft.com/office/powerpoint/2010/main" val="1973321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Tied left on trees can also cause girdling</a:t>
            </a:r>
          </a:p>
        </p:txBody>
      </p:sp>
      <p:sp>
        <p:nvSpPr>
          <p:cNvPr id="4" name="Slide Number Placeholder 3"/>
          <p:cNvSpPr>
            <a:spLocks noGrp="1"/>
          </p:cNvSpPr>
          <p:nvPr>
            <p:ph type="sldNum" sz="quarter" idx="5"/>
          </p:nvPr>
        </p:nvSpPr>
        <p:spPr/>
        <p:txBody>
          <a:bodyPr/>
          <a:lstStyle/>
          <a:p>
            <a:fld id="{87FA00BB-6829-49E1-AB75-821F565F6C80}" type="slidenum">
              <a:rPr lang="en-US" smtClean="0"/>
              <a:t>19</a:t>
            </a:fld>
            <a:endParaRPr lang="en-US"/>
          </a:p>
        </p:txBody>
      </p:sp>
    </p:spTree>
    <p:extLst>
      <p:ext uri="{BB962C8B-B14F-4D97-AF65-F5344CB8AC3E}">
        <p14:creationId xmlns:p14="http://schemas.microsoft.com/office/powerpoint/2010/main" val="2430876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Prune only if the benefit of pruning outweighs the negative impact</a:t>
            </a:r>
          </a:p>
          <a:p>
            <a:endParaRPr lang="en-US" dirty="0"/>
          </a:p>
        </p:txBody>
      </p:sp>
      <p:sp>
        <p:nvSpPr>
          <p:cNvPr id="4" name="Slide Number Placeholder 3"/>
          <p:cNvSpPr>
            <a:spLocks noGrp="1"/>
          </p:cNvSpPr>
          <p:nvPr>
            <p:ph type="sldNum" sz="quarter" idx="5"/>
          </p:nvPr>
        </p:nvSpPr>
        <p:spPr/>
        <p:txBody>
          <a:bodyPr/>
          <a:lstStyle/>
          <a:p>
            <a:fld id="{87FA00BB-6829-49E1-AB75-821F565F6C80}" type="slidenum">
              <a:rPr lang="en-US" smtClean="0"/>
              <a:t>20</a:t>
            </a:fld>
            <a:endParaRPr lang="en-US"/>
          </a:p>
        </p:txBody>
      </p:sp>
    </p:spTree>
    <p:extLst>
      <p:ext uri="{BB962C8B-B14F-4D97-AF65-F5344CB8AC3E}">
        <p14:creationId xmlns:p14="http://schemas.microsoft.com/office/powerpoint/2010/main" val="3844556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developing, maintaining a dominant central leader and remove or reduce branches that are more than ½ the main trunk (at attachment). </a:t>
            </a:r>
          </a:p>
        </p:txBody>
      </p:sp>
      <p:sp>
        <p:nvSpPr>
          <p:cNvPr id="4" name="Slide Number Placeholder 3"/>
          <p:cNvSpPr>
            <a:spLocks noGrp="1"/>
          </p:cNvSpPr>
          <p:nvPr>
            <p:ph type="sldNum" sz="quarter" idx="5"/>
          </p:nvPr>
        </p:nvSpPr>
        <p:spPr/>
        <p:txBody>
          <a:bodyPr/>
          <a:lstStyle/>
          <a:p>
            <a:fld id="{87FA00BB-6829-49E1-AB75-821F565F6C80}" type="slidenum">
              <a:rPr lang="en-US" smtClean="0"/>
              <a:t>21</a:t>
            </a:fld>
            <a:endParaRPr lang="en-US"/>
          </a:p>
        </p:txBody>
      </p:sp>
    </p:spTree>
    <p:extLst>
      <p:ext uri="{BB962C8B-B14F-4D97-AF65-F5344CB8AC3E}">
        <p14:creationId xmlns:p14="http://schemas.microsoft.com/office/powerpoint/2010/main" val="2154367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cut just outside the branch collar, or “where it would be” if there is no visible branch collar.  3-step cut s needed for removing larger, heavier branches that cannot be held with one hand, to prevent bark ripping. </a:t>
            </a:r>
          </a:p>
        </p:txBody>
      </p:sp>
      <p:sp>
        <p:nvSpPr>
          <p:cNvPr id="4" name="Slide Number Placeholder 3"/>
          <p:cNvSpPr>
            <a:spLocks noGrp="1"/>
          </p:cNvSpPr>
          <p:nvPr>
            <p:ph type="sldNum" sz="quarter" idx="5"/>
          </p:nvPr>
        </p:nvSpPr>
        <p:spPr/>
        <p:txBody>
          <a:bodyPr/>
          <a:lstStyle/>
          <a:p>
            <a:fld id="{87FA00BB-6829-49E1-AB75-821F565F6C80}" type="slidenum">
              <a:rPr lang="en-US" smtClean="0"/>
              <a:t>22</a:t>
            </a:fld>
            <a:endParaRPr lang="en-US"/>
          </a:p>
        </p:txBody>
      </p:sp>
    </p:spTree>
    <p:extLst>
      <p:ext uri="{BB962C8B-B14F-4D97-AF65-F5344CB8AC3E}">
        <p14:creationId xmlns:p14="http://schemas.microsoft.com/office/powerpoint/2010/main" val="260956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1CFCA-825F-4DBC-9985-2868297DA05C}" type="slidenum">
              <a:rPr lang="en-US" smtClean="0"/>
              <a:t>2</a:t>
            </a:fld>
            <a:endParaRPr lang="en-US"/>
          </a:p>
        </p:txBody>
      </p:sp>
    </p:spTree>
    <p:extLst>
      <p:ext uri="{BB962C8B-B14F-4D97-AF65-F5344CB8AC3E}">
        <p14:creationId xmlns:p14="http://schemas.microsoft.com/office/powerpoint/2010/main" val="1996131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Trees don’t heal, they seal. There will always be some dead tissue from pruning. Correct pruning mimics natural branch loss.</a:t>
            </a:r>
          </a:p>
        </p:txBody>
      </p:sp>
      <p:sp>
        <p:nvSpPr>
          <p:cNvPr id="4" name="Slide Number Placeholder 3"/>
          <p:cNvSpPr>
            <a:spLocks noGrp="1"/>
          </p:cNvSpPr>
          <p:nvPr>
            <p:ph type="sldNum" sz="quarter" idx="5"/>
          </p:nvPr>
        </p:nvSpPr>
        <p:spPr/>
        <p:txBody>
          <a:bodyPr/>
          <a:lstStyle/>
          <a:p>
            <a:fld id="{87FA00BB-6829-49E1-AB75-821F565F6C80}" type="slidenum">
              <a:rPr lang="en-US" smtClean="0"/>
              <a:t>23</a:t>
            </a:fld>
            <a:endParaRPr lang="en-US"/>
          </a:p>
        </p:txBody>
      </p:sp>
    </p:spTree>
    <p:extLst>
      <p:ext uri="{BB962C8B-B14F-4D97-AF65-F5344CB8AC3E}">
        <p14:creationId xmlns:p14="http://schemas.microsoft.com/office/powerpoint/2010/main" val="2644896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 of trees are planted too deep or mulched high, or both according to a study from 80s/90s? It has not gotten better</a:t>
            </a:r>
          </a:p>
        </p:txBody>
      </p:sp>
      <p:sp>
        <p:nvSpPr>
          <p:cNvPr id="4" name="Slide Number Placeholder 3"/>
          <p:cNvSpPr>
            <a:spLocks noGrp="1"/>
          </p:cNvSpPr>
          <p:nvPr>
            <p:ph type="sldNum" sz="quarter" idx="5"/>
          </p:nvPr>
        </p:nvSpPr>
        <p:spPr/>
        <p:txBody>
          <a:bodyPr/>
          <a:lstStyle/>
          <a:p>
            <a:fld id="{87FA00BB-6829-49E1-AB75-821F565F6C80}" type="slidenum">
              <a:rPr lang="en-US" smtClean="0"/>
              <a:t>5</a:t>
            </a:fld>
            <a:endParaRPr lang="en-US"/>
          </a:p>
        </p:txBody>
      </p:sp>
    </p:spTree>
    <p:extLst>
      <p:ext uri="{BB962C8B-B14F-4D97-AF65-F5344CB8AC3E}">
        <p14:creationId xmlns:p14="http://schemas.microsoft.com/office/powerpoint/2010/main" val="2830622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48100E-EA7E-4EB0-8CFF-893ECE4F9720}" type="slidenum">
              <a:rPr lang="en-US" smtClean="0"/>
              <a:t>7</a:t>
            </a:fld>
            <a:endParaRPr lang="en-US"/>
          </a:p>
        </p:txBody>
      </p:sp>
    </p:spTree>
    <p:extLst>
      <p:ext uri="{BB962C8B-B14F-4D97-AF65-F5344CB8AC3E}">
        <p14:creationId xmlns:p14="http://schemas.microsoft.com/office/powerpoint/2010/main" val="269677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the proper species suitable for the existing site conditions is essential. The closer the site conditions match the ideal for the specific species, the healthier, more resistant it will  be.</a:t>
            </a:r>
          </a:p>
          <a:p>
            <a:endParaRPr lang="en-US" dirty="0"/>
          </a:p>
        </p:txBody>
      </p:sp>
      <p:sp>
        <p:nvSpPr>
          <p:cNvPr id="4" name="Slide Number Placeholder 3"/>
          <p:cNvSpPr>
            <a:spLocks noGrp="1"/>
          </p:cNvSpPr>
          <p:nvPr>
            <p:ph type="sldNum" sz="quarter" idx="5"/>
          </p:nvPr>
        </p:nvSpPr>
        <p:spPr/>
        <p:txBody>
          <a:bodyPr/>
          <a:lstStyle/>
          <a:p>
            <a:fld id="{87FA00BB-6829-49E1-AB75-821F565F6C80}" type="slidenum">
              <a:rPr lang="en-US" smtClean="0"/>
              <a:t>8</a:t>
            </a:fld>
            <a:endParaRPr lang="en-US"/>
          </a:p>
        </p:txBody>
      </p:sp>
    </p:spTree>
    <p:extLst>
      <p:ext uri="{BB962C8B-B14F-4D97-AF65-F5344CB8AC3E}">
        <p14:creationId xmlns:p14="http://schemas.microsoft.com/office/powerpoint/2010/main" val="373949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Buy quality plants- straightish main trunk, side branches smaller. Not good codominant leaders, week branch structure. Trunk without lower branches and no trunk taper. – tight staking is usually a bad sign. Or if tree can move in the pot and create a crater at the base of the trunk- it means tree is too deep in the pot.</a:t>
            </a:r>
          </a:p>
          <a:p>
            <a:endParaRPr lang="en-US" dirty="0"/>
          </a:p>
        </p:txBody>
      </p:sp>
      <p:sp>
        <p:nvSpPr>
          <p:cNvPr id="4" name="Slide Number Placeholder 3"/>
          <p:cNvSpPr>
            <a:spLocks noGrp="1"/>
          </p:cNvSpPr>
          <p:nvPr>
            <p:ph type="sldNum" sz="quarter" idx="5"/>
          </p:nvPr>
        </p:nvSpPr>
        <p:spPr/>
        <p:txBody>
          <a:bodyPr/>
          <a:lstStyle/>
          <a:p>
            <a:fld id="{87FA00BB-6829-49E1-AB75-821F565F6C80}" type="slidenum">
              <a:rPr lang="en-US" smtClean="0"/>
              <a:t>9</a:t>
            </a:fld>
            <a:endParaRPr lang="en-US"/>
          </a:p>
        </p:txBody>
      </p:sp>
    </p:spTree>
    <p:extLst>
      <p:ext uri="{BB962C8B-B14F-4D97-AF65-F5344CB8AC3E}">
        <p14:creationId xmlns:p14="http://schemas.microsoft.com/office/powerpoint/2010/main" val="1044056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FA00BB-6829-49E1-AB75-821F565F6C80}" type="slidenum">
              <a:rPr lang="en-US" smtClean="0"/>
              <a:t>10</a:t>
            </a:fld>
            <a:endParaRPr lang="en-US"/>
          </a:p>
        </p:txBody>
      </p:sp>
    </p:spTree>
    <p:extLst>
      <p:ext uri="{BB962C8B-B14F-4D97-AF65-F5344CB8AC3E}">
        <p14:creationId xmlns:p14="http://schemas.microsoft.com/office/powerpoint/2010/main" val="1045914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of topmost structural root should be visible at the surface where it separates from the trunk. Tamp soil down to prevent settling, but do not over compact. Keep ties loose around the trunk.</a:t>
            </a:r>
          </a:p>
        </p:txBody>
      </p:sp>
      <p:sp>
        <p:nvSpPr>
          <p:cNvPr id="4" name="Slide Number Placeholder 3"/>
          <p:cNvSpPr>
            <a:spLocks noGrp="1"/>
          </p:cNvSpPr>
          <p:nvPr>
            <p:ph type="sldNum" sz="quarter" idx="5"/>
          </p:nvPr>
        </p:nvSpPr>
        <p:spPr/>
        <p:txBody>
          <a:bodyPr/>
          <a:lstStyle/>
          <a:p>
            <a:fld id="{87FA00BB-6829-49E1-AB75-821F565F6C80}" type="slidenum">
              <a:rPr lang="en-US" smtClean="0"/>
              <a:t>11</a:t>
            </a:fld>
            <a:endParaRPr lang="en-US"/>
          </a:p>
        </p:txBody>
      </p:sp>
    </p:spTree>
    <p:extLst>
      <p:ext uri="{BB962C8B-B14F-4D97-AF65-F5344CB8AC3E}">
        <p14:creationId xmlns:p14="http://schemas.microsoft.com/office/powerpoint/2010/main" val="2702853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Mulch low and wide. Do not create deep trenches or cut roots around trees. </a:t>
            </a:r>
          </a:p>
        </p:txBody>
      </p:sp>
      <p:sp>
        <p:nvSpPr>
          <p:cNvPr id="4" name="Slide Number Placeholder 3"/>
          <p:cNvSpPr>
            <a:spLocks noGrp="1"/>
          </p:cNvSpPr>
          <p:nvPr>
            <p:ph type="sldNum" sz="quarter" idx="5"/>
          </p:nvPr>
        </p:nvSpPr>
        <p:spPr/>
        <p:txBody>
          <a:bodyPr/>
          <a:lstStyle/>
          <a:p>
            <a:fld id="{87FA00BB-6829-49E1-AB75-821F565F6C80}" type="slidenum">
              <a:rPr lang="en-US" smtClean="0"/>
              <a:t>12</a:t>
            </a:fld>
            <a:endParaRPr lang="en-US"/>
          </a:p>
        </p:txBody>
      </p:sp>
    </p:spTree>
    <p:extLst>
      <p:ext uri="{BB962C8B-B14F-4D97-AF65-F5344CB8AC3E}">
        <p14:creationId xmlns:p14="http://schemas.microsoft.com/office/powerpoint/2010/main" val="112658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C9B9-8A14-97B8-BE6A-2985C9806B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CF06B0-2C55-5912-6032-2E4CD80DA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466E9A-1C28-3D01-0EC0-4CB4C0C9CDF2}"/>
              </a:ext>
            </a:extLst>
          </p:cNvPr>
          <p:cNvSpPr>
            <a:spLocks noGrp="1"/>
          </p:cNvSpPr>
          <p:nvPr>
            <p:ph type="dt" sz="half" idx="10"/>
          </p:nvPr>
        </p:nvSpPr>
        <p:spPr/>
        <p:txBody>
          <a:bodyPr/>
          <a:lstStyle/>
          <a:p>
            <a:fld id="{D49F050D-1BB9-4FBE-9AEE-B14044780929}" type="datetimeFigureOut">
              <a:rPr lang="en-US" smtClean="0"/>
              <a:t>4/10/2026</a:t>
            </a:fld>
            <a:endParaRPr lang="en-US"/>
          </a:p>
        </p:txBody>
      </p:sp>
      <p:sp>
        <p:nvSpPr>
          <p:cNvPr id="5" name="Footer Placeholder 4">
            <a:extLst>
              <a:ext uri="{FF2B5EF4-FFF2-40B4-BE49-F238E27FC236}">
                <a16:creationId xmlns:a16="http://schemas.microsoft.com/office/drawing/2014/main" id="{48ACE19C-FF37-F5C6-5C09-6C6B1E2E3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6BDB4-FD1E-955B-E7C7-531357A97D90}"/>
              </a:ext>
            </a:extLst>
          </p:cNvPr>
          <p:cNvSpPr>
            <a:spLocks noGrp="1"/>
          </p:cNvSpPr>
          <p:nvPr>
            <p:ph type="sldNum" sz="quarter" idx="12"/>
          </p:nvPr>
        </p:nvSpPr>
        <p:spPr/>
        <p:txBody>
          <a:bodyPr/>
          <a:lstStyle/>
          <a:p>
            <a:fld id="{896EFD23-2984-4189-93E9-0E17C60E79D0}" type="slidenum">
              <a:rPr lang="en-US" smtClean="0"/>
              <a:t>‹#›</a:t>
            </a:fld>
            <a:endParaRPr lang="en-US"/>
          </a:p>
        </p:txBody>
      </p:sp>
    </p:spTree>
    <p:extLst>
      <p:ext uri="{BB962C8B-B14F-4D97-AF65-F5344CB8AC3E}">
        <p14:creationId xmlns:p14="http://schemas.microsoft.com/office/powerpoint/2010/main" val="1056928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EAD4-6671-BE51-885A-3CB9AFFD53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74E552-E2E4-ACAE-1F69-47B36AD010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A3568-F0FD-79C9-E798-133F0B4E1C9B}"/>
              </a:ext>
            </a:extLst>
          </p:cNvPr>
          <p:cNvSpPr>
            <a:spLocks noGrp="1"/>
          </p:cNvSpPr>
          <p:nvPr>
            <p:ph type="dt" sz="half" idx="10"/>
          </p:nvPr>
        </p:nvSpPr>
        <p:spPr/>
        <p:txBody>
          <a:bodyPr/>
          <a:lstStyle/>
          <a:p>
            <a:fld id="{D49F050D-1BB9-4FBE-9AEE-B14044780929}" type="datetimeFigureOut">
              <a:rPr lang="en-US" smtClean="0"/>
              <a:t>4/10/2026</a:t>
            </a:fld>
            <a:endParaRPr lang="en-US"/>
          </a:p>
        </p:txBody>
      </p:sp>
      <p:sp>
        <p:nvSpPr>
          <p:cNvPr id="5" name="Footer Placeholder 4">
            <a:extLst>
              <a:ext uri="{FF2B5EF4-FFF2-40B4-BE49-F238E27FC236}">
                <a16:creationId xmlns:a16="http://schemas.microsoft.com/office/drawing/2014/main" id="{95459E13-0ED9-CEA7-5C52-0A6C304EF5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70A10-4D71-B003-7C32-3180C1605EB3}"/>
              </a:ext>
            </a:extLst>
          </p:cNvPr>
          <p:cNvSpPr>
            <a:spLocks noGrp="1"/>
          </p:cNvSpPr>
          <p:nvPr>
            <p:ph type="sldNum" sz="quarter" idx="12"/>
          </p:nvPr>
        </p:nvSpPr>
        <p:spPr/>
        <p:txBody>
          <a:bodyPr/>
          <a:lstStyle/>
          <a:p>
            <a:fld id="{896EFD23-2984-4189-93E9-0E17C60E79D0}" type="slidenum">
              <a:rPr lang="en-US" smtClean="0"/>
              <a:t>‹#›</a:t>
            </a:fld>
            <a:endParaRPr lang="en-US"/>
          </a:p>
        </p:txBody>
      </p:sp>
    </p:spTree>
    <p:extLst>
      <p:ext uri="{BB962C8B-B14F-4D97-AF65-F5344CB8AC3E}">
        <p14:creationId xmlns:p14="http://schemas.microsoft.com/office/powerpoint/2010/main" val="2050938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6F211-2994-73D2-2317-F9DC732185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F2E01A-834C-9C8A-AE1F-F0AF8BF949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80F6B-141E-9BE2-31E8-A775D43FA9A5}"/>
              </a:ext>
            </a:extLst>
          </p:cNvPr>
          <p:cNvSpPr>
            <a:spLocks noGrp="1"/>
          </p:cNvSpPr>
          <p:nvPr>
            <p:ph type="dt" sz="half" idx="10"/>
          </p:nvPr>
        </p:nvSpPr>
        <p:spPr/>
        <p:txBody>
          <a:bodyPr/>
          <a:lstStyle/>
          <a:p>
            <a:fld id="{D49F050D-1BB9-4FBE-9AEE-B14044780929}" type="datetimeFigureOut">
              <a:rPr lang="en-US" smtClean="0"/>
              <a:t>4/10/2026</a:t>
            </a:fld>
            <a:endParaRPr lang="en-US"/>
          </a:p>
        </p:txBody>
      </p:sp>
      <p:sp>
        <p:nvSpPr>
          <p:cNvPr id="5" name="Footer Placeholder 4">
            <a:extLst>
              <a:ext uri="{FF2B5EF4-FFF2-40B4-BE49-F238E27FC236}">
                <a16:creationId xmlns:a16="http://schemas.microsoft.com/office/drawing/2014/main" id="{6D8632FE-7464-C81B-5724-270284B91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F61DC-58B2-5365-2313-0B8C56BFD637}"/>
              </a:ext>
            </a:extLst>
          </p:cNvPr>
          <p:cNvSpPr>
            <a:spLocks noGrp="1"/>
          </p:cNvSpPr>
          <p:nvPr>
            <p:ph type="sldNum" sz="quarter" idx="12"/>
          </p:nvPr>
        </p:nvSpPr>
        <p:spPr/>
        <p:txBody>
          <a:bodyPr/>
          <a:lstStyle/>
          <a:p>
            <a:fld id="{896EFD23-2984-4189-93E9-0E17C60E79D0}" type="slidenum">
              <a:rPr lang="en-US" smtClean="0"/>
              <a:t>‹#›</a:t>
            </a:fld>
            <a:endParaRPr lang="en-US"/>
          </a:p>
        </p:txBody>
      </p:sp>
    </p:spTree>
    <p:extLst>
      <p:ext uri="{BB962C8B-B14F-4D97-AF65-F5344CB8AC3E}">
        <p14:creationId xmlns:p14="http://schemas.microsoft.com/office/powerpoint/2010/main" val="2276486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B09F1-E6F4-2DAA-AEA3-25BB0ABAE7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2761E-377C-0469-3D60-48AEE35FC2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537ED-731A-5886-5868-36A556CEC144}"/>
              </a:ext>
            </a:extLst>
          </p:cNvPr>
          <p:cNvSpPr>
            <a:spLocks noGrp="1"/>
          </p:cNvSpPr>
          <p:nvPr>
            <p:ph type="dt" sz="half" idx="10"/>
          </p:nvPr>
        </p:nvSpPr>
        <p:spPr/>
        <p:txBody>
          <a:bodyPr/>
          <a:lstStyle/>
          <a:p>
            <a:fld id="{D49F050D-1BB9-4FBE-9AEE-B14044780929}" type="datetimeFigureOut">
              <a:rPr lang="en-US" smtClean="0"/>
              <a:t>4/10/2026</a:t>
            </a:fld>
            <a:endParaRPr lang="en-US"/>
          </a:p>
        </p:txBody>
      </p:sp>
      <p:sp>
        <p:nvSpPr>
          <p:cNvPr id="5" name="Footer Placeholder 4">
            <a:extLst>
              <a:ext uri="{FF2B5EF4-FFF2-40B4-BE49-F238E27FC236}">
                <a16:creationId xmlns:a16="http://schemas.microsoft.com/office/drawing/2014/main" id="{27C703EF-0E81-CDFE-691C-86E6EA473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F0212-C92D-31B4-CE98-E2BD381C361A}"/>
              </a:ext>
            </a:extLst>
          </p:cNvPr>
          <p:cNvSpPr>
            <a:spLocks noGrp="1"/>
          </p:cNvSpPr>
          <p:nvPr>
            <p:ph type="sldNum" sz="quarter" idx="12"/>
          </p:nvPr>
        </p:nvSpPr>
        <p:spPr/>
        <p:txBody>
          <a:bodyPr/>
          <a:lstStyle/>
          <a:p>
            <a:fld id="{896EFD23-2984-4189-93E9-0E17C60E79D0}" type="slidenum">
              <a:rPr lang="en-US" smtClean="0"/>
              <a:t>‹#›</a:t>
            </a:fld>
            <a:endParaRPr lang="en-US"/>
          </a:p>
        </p:txBody>
      </p:sp>
    </p:spTree>
    <p:extLst>
      <p:ext uri="{BB962C8B-B14F-4D97-AF65-F5344CB8AC3E}">
        <p14:creationId xmlns:p14="http://schemas.microsoft.com/office/powerpoint/2010/main" val="986259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A47FD-F684-625D-C338-0CAF4D4EF5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0DD84-ADAC-50FC-D78A-90E14D6B76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6D359-42E8-B90D-483B-17276D99E759}"/>
              </a:ext>
            </a:extLst>
          </p:cNvPr>
          <p:cNvSpPr>
            <a:spLocks noGrp="1"/>
          </p:cNvSpPr>
          <p:nvPr>
            <p:ph type="dt" sz="half" idx="10"/>
          </p:nvPr>
        </p:nvSpPr>
        <p:spPr/>
        <p:txBody>
          <a:bodyPr/>
          <a:lstStyle/>
          <a:p>
            <a:fld id="{D49F050D-1BB9-4FBE-9AEE-B14044780929}" type="datetimeFigureOut">
              <a:rPr lang="en-US" smtClean="0"/>
              <a:t>4/10/2026</a:t>
            </a:fld>
            <a:endParaRPr lang="en-US"/>
          </a:p>
        </p:txBody>
      </p:sp>
      <p:sp>
        <p:nvSpPr>
          <p:cNvPr id="5" name="Footer Placeholder 4">
            <a:extLst>
              <a:ext uri="{FF2B5EF4-FFF2-40B4-BE49-F238E27FC236}">
                <a16:creationId xmlns:a16="http://schemas.microsoft.com/office/drawing/2014/main" id="{29B477FB-C3E1-46B5-5C92-C23864BF2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67C65-F3ED-45B7-64A3-2CC0C6CDBBAE}"/>
              </a:ext>
            </a:extLst>
          </p:cNvPr>
          <p:cNvSpPr>
            <a:spLocks noGrp="1"/>
          </p:cNvSpPr>
          <p:nvPr>
            <p:ph type="sldNum" sz="quarter" idx="12"/>
          </p:nvPr>
        </p:nvSpPr>
        <p:spPr/>
        <p:txBody>
          <a:bodyPr/>
          <a:lstStyle/>
          <a:p>
            <a:fld id="{896EFD23-2984-4189-93E9-0E17C60E79D0}" type="slidenum">
              <a:rPr lang="en-US" smtClean="0"/>
              <a:t>‹#›</a:t>
            </a:fld>
            <a:endParaRPr lang="en-US"/>
          </a:p>
        </p:txBody>
      </p:sp>
    </p:spTree>
    <p:extLst>
      <p:ext uri="{BB962C8B-B14F-4D97-AF65-F5344CB8AC3E}">
        <p14:creationId xmlns:p14="http://schemas.microsoft.com/office/powerpoint/2010/main" val="1304319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5538-C7D5-8776-340B-1ADFC2F872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B1132A-605E-C66F-760B-5DAA7A5591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7470E8-5506-563D-D133-DD0F5B7B71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49760E-A4E6-AD97-20C3-85428DD12BAE}"/>
              </a:ext>
            </a:extLst>
          </p:cNvPr>
          <p:cNvSpPr>
            <a:spLocks noGrp="1"/>
          </p:cNvSpPr>
          <p:nvPr>
            <p:ph type="dt" sz="half" idx="10"/>
          </p:nvPr>
        </p:nvSpPr>
        <p:spPr/>
        <p:txBody>
          <a:bodyPr/>
          <a:lstStyle/>
          <a:p>
            <a:fld id="{D49F050D-1BB9-4FBE-9AEE-B14044780929}" type="datetimeFigureOut">
              <a:rPr lang="en-US" smtClean="0"/>
              <a:t>4/10/2026</a:t>
            </a:fld>
            <a:endParaRPr lang="en-US"/>
          </a:p>
        </p:txBody>
      </p:sp>
      <p:sp>
        <p:nvSpPr>
          <p:cNvPr id="6" name="Footer Placeholder 5">
            <a:extLst>
              <a:ext uri="{FF2B5EF4-FFF2-40B4-BE49-F238E27FC236}">
                <a16:creationId xmlns:a16="http://schemas.microsoft.com/office/drawing/2014/main" id="{BC94A6A1-C848-FB2E-A3C6-3575B96A0C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44348E-3695-5B8A-791F-AE5D96F23FE3}"/>
              </a:ext>
            </a:extLst>
          </p:cNvPr>
          <p:cNvSpPr>
            <a:spLocks noGrp="1"/>
          </p:cNvSpPr>
          <p:nvPr>
            <p:ph type="sldNum" sz="quarter" idx="12"/>
          </p:nvPr>
        </p:nvSpPr>
        <p:spPr/>
        <p:txBody>
          <a:bodyPr/>
          <a:lstStyle/>
          <a:p>
            <a:fld id="{896EFD23-2984-4189-93E9-0E17C60E79D0}" type="slidenum">
              <a:rPr lang="en-US" smtClean="0"/>
              <a:t>‹#›</a:t>
            </a:fld>
            <a:endParaRPr lang="en-US"/>
          </a:p>
        </p:txBody>
      </p:sp>
    </p:spTree>
    <p:extLst>
      <p:ext uri="{BB962C8B-B14F-4D97-AF65-F5344CB8AC3E}">
        <p14:creationId xmlns:p14="http://schemas.microsoft.com/office/powerpoint/2010/main" val="468258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23D9D-369B-9721-DEA1-4383E13452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74D843-5AB7-DCD1-9742-3BEAE0E773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2DC51A-9390-AB51-E4C5-44787E63EB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F2E743-1A10-996F-7914-9F7C34742E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BFF36E-D451-9271-D580-D4D9E544E5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3C9D77-D8C4-B7A2-9157-6EC4E382F62F}"/>
              </a:ext>
            </a:extLst>
          </p:cNvPr>
          <p:cNvSpPr>
            <a:spLocks noGrp="1"/>
          </p:cNvSpPr>
          <p:nvPr>
            <p:ph type="dt" sz="half" idx="10"/>
          </p:nvPr>
        </p:nvSpPr>
        <p:spPr/>
        <p:txBody>
          <a:bodyPr/>
          <a:lstStyle/>
          <a:p>
            <a:fld id="{D49F050D-1BB9-4FBE-9AEE-B14044780929}" type="datetimeFigureOut">
              <a:rPr lang="en-US" smtClean="0"/>
              <a:t>4/10/2026</a:t>
            </a:fld>
            <a:endParaRPr lang="en-US"/>
          </a:p>
        </p:txBody>
      </p:sp>
      <p:sp>
        <p:nvSpPr>
          <p:cNvPr id="8" name="Footer Placeholder 7">
            <a:extLst>
              <a:ext uri="{FF2B5EF4-FFF2-40B4-BE49-F238E27FC236}">
                <a16:creationId xmlns:a16="http://schemas.microsoft.com/office/drawing/2014/main" id="{A3A51A7D-59C1-0B92-B40E-BA22AF2233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EB9787-05FC-416E-8482-F7A566978777}"/>
              </a:ext>
            </a:extLst>
          </p:cNvPr>
          <p:cNvSpPr>
            <a:spLocks noGrp="1"/>
          </p:cNvSpPr>
          <p:nvPr>
            <p:ph type="sldNum" sz="quarter" idx="12"/>
          </p:nvPr>
        </p:nvSpPr>
        <p:spPr/>
        <p:txBody>
          <a:bodyPr/>
          <a:lstStyle/>
          <a:p>
            <a:fld id="{896EFD23-2984-4189-93E9-0E17C60E79D0}" type="slidenum">
              <a:rPr lang="en-US" smtClean="0"/>
              <a:t>‹#›</a:t>
            </a:fld>
            <a:endParaRPr lang="en-US"/>
          </a:p>
        </p:txBody>
      </p:sp>
    </p:spTree>
    <p:extLst>
      <p:ext uri="{BB962C8B-B14F-4D97-AF65-F5344CB8AC3E}">
        <p14:creationId xmlns:p14="http://schemas.microsoft.com/office/powerpoint/2010/main" val="880907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221FA-39AF-5D4E-698F-1ED7888CCF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911D45-DDD5-914C-4783-4890CA8A45E7}"/>
              </a:ext>
            </a:extLst>
          </p:cNvPr>
          <p:cNvSpPr>
            <a:spLocks noGrp="1"/>
          </p:cNvSpPr>
          <p:nvPr>
            <p:ph type="dt" sz="half" idx="10"/>
          </p:nvPr>
        </p:nvSpPr>
        <p:spPr/>
        <p:txBody>
          <a:bodyPr/>
          <a:lstStyle/>
          <a:p>
            <a:fld id="{D49F050D-1BB9-4FBE-9AEE-B14044780929}" type="datetimeFigureOut">
              <a:rPr lang="en-US" smtClean="0"/>
              <a:t>4/10/2026</a:t>
            </a:fld>
            <a:endParaRPr lang="en-US"/>
          </a:p>
        </p:txBody>
      </p:sp>
      <p:sp>
        <p:nvSpPr>
          <p:cNvPr id="4" name="Footer Placeholder 3">
            <a:extLst>
              <a:ext uri="{FF2B5EF4-FFF2-40B4-BE49-F238E27FC236}">
                <a16:creationId xmlns:a16="http://schemas.microsoft.com/office/drawing/2014/main" id="{48CE213A-71A0-2CB0-02C2-3D8B5FCD1C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890754-0EC8-1391-10B7-8C071650AED2}"/>
              </a:ext>
            </a:extLst>
          </p:cNvPr>
          <p:cNvSpPr>
            <a:spLocks noGrp="1"/>
          </p:cNvSpPr>
          <p:nvPr>
            <p:ph type="sldNum" sz="quarter" idx="12"/>
          </p:nvPr>
        </p:nvSpPr>
        <p:spPr/>
        <p:txBody>
          <a:bodyPr/>
          <a:lstStyle/>
          <a:p>
            <a:fld id="{896EFD23-2984-4189-93E9-0E17C60E79D0}" type="slidenum">
              <a:rPr lang="en-US" smtClean="0"/>
              <a:t>‹#›</a:t>
            </a:fld>
            <a:endParaRPr lang="en-US"/>
          </a:p>
        </p:txBody>
      </p:sp>
    </p:spTree>
    <p:extLst>
      <p:ext uri="{BB962C8B-B14F-4D97-AF65-F5344CB8AC3E}">
        <p14:creationId xmlns:p14="http://schemas.microsoft.com/office/powerpoint/2010/main" val="562417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C69CC-B2A8-6594-F534-C6A01278D3FC}"/>
              </a:ext>
            </a:extLst>
          </p:cNvPr>
          <p:cNvSpPr>
            <a:spLocks noGrp="1"/>
          </p:cNvSpPr>
          <p:nvPr>
            <p:ph type="dt" sz="half" idx="10"/>
          </p:nvPr>
        </p:nvSpPr>
        <p:spPr/>
        <p:txBody>
          <a:bodyPr/>
          <a:lstStyle/>
          <a:p>
            <a:fld id="{D49F050D-1BB9-4FBE-9AEE-B14044780929}" type="datetimeFigureOut">
              <a:rPr lang="en-US" smtClean="0"/>
              <a:t>4/10/2026</a:t>
            </a:fld>
            <a:endParaRPr lang="en-US"/>
          </a:p>
        </p:txBody>
      </p:sp>
      <p:sp>
        <p:nvSpPr>
          <p:cNvPr id="3" name="Footer Placeholder 2">
            <a:extLst>
              <a:ext uri="{FF2B5EF4-FFF2-40B4-BE49-F238E27FC236}">
                <a16:creationId xmlns:a16="http://schemas.microsoft.com/office/drawing/2014/main" id="{E709E965-0176-2CA0-893D-9A306C31CA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95BACA-5060-024C-D695-CDB47D1D9216}"/>
              </a:ext>
            </a:extLst>
          </p:cNvPr>
          <p:cNvSpPr>
            <a:spLocks noGrp="1"/>
          </p:cNvSpPr>
          <p:nvPr>
            <p:ph type="sldNum" sz="quarter" idx="12"/>
          </p:nvPr>
        </p:nvSpPr>
        <p:spPr/>
        <p:txBody>
          <a:bodyPr/>
          <a:lstStyle/>
          <a:p>
            <a:fld id="{896EFD23-2984-4189-93E9-0E17C60E79D0}" type="slidenum">
              <a:rPr lang="en-US" smtClean="0"/>
              <a:t>‹#›</a:t>
            </a:fld>
            <a:endParaRPr lang="en-US"/>
          </a:p>
        </p:txBody>
      </p:sp>
    </p:spTree>
    <p:extLst>
      <p:ext uri="{BB962C8B-B14F-4D97-AF65-F5344CB8AC3E}">
        <p14:creationId xmlns:p14="http://schemas.microsoft.com/office/powerpoint/2010/main" val="122115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6FDC-66A6-B55F-26B3-062080EDF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C782B1-74A3-D411-67B9-7D61DA4519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484D2D-C57A-4D31-D0EE-5B36D76AD1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9FEC49-71E1-90D8-FC5D-35E319DC2FCE}"/>
              </a:ext>
            </a:extLst>
          </p:cNvPr>
          <p:cNvSpPr>
            <a:spLocks noGrp="1"/>
          </p:cNvSpPr>
          <p:nvPr>
            <p:ph type="dt" sz="half" idx="10"/>
          </p:nvPr>
        </p:nvSpPr>
        <p:spPr/>
        <p:txBody>
          <a:bodyPr/>
          <a:lstStyle/>
          <a:p>
            <a:fld id="{D49F050D-1BB9-4FBE-9AEE-B14044780929}" type="datetimeFigureOut">
              <a:rPr lang="en-US" smtClean="0"/>
              <a:t>4/10/2026</a:t>
            </a:fld>
            <a:endParaRPr lang="en-US"/>
          </a:p>
        </p:txBody>
      </p:sp>
      <p:sp>
        <p:nvSpPr>
          <p:cNvPr id="6" name="Footer Placeholder 5">
            <a:extLst>
              <a:ext uri="{FF2B5EF4-FFF2-40B4-BE49-F238E27FC236}">
                <a16:creationId xmlns:a16="http://schemas.microsoft.com/office/drawing/2014/main" id="{D03E8C9E-FD63-9044-809E-89E78EF6C7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16C01C-FF0B-4E8D-1795-5809C5586DDB}"/>
              </a:ext>
            </a:extLst>
          </p:cNvPr>
          <p:cNvSpPr>
            <a:spLocks noGrp="1"/>
          </p:cNvSpPr>
          <p:nvPr>
            <p:ph type="sldNum" sz="quarter" idx="12"/>
          </p:nvPr>
        </p:nvSpPr>
        <p:spPr/>
        <p:txBody>
          <a:bodyPr/>
          <a:lstStyle/>
          <a:p>
            <a:fld id="{896EFD23-2984-4189-93E9-0E17C60E79D0}" type="slidenum">
              <a:rPr lang="en-US" smtClean="0"/>
              <a:t>‹#›</a:t>
            </a:fld>
            <a:endParaRPr lang="en-US"/>
          </a:p>
        </p:txBody>
      </p:sp>
    </p:spTree>
    <p:extLst>
      <p:ext uri="{BB962C8B-B14F-4D97-AF65-F5344CB8AC3E}">
        <p14:creationId xmlns:p14="http://schemas.microsoft.com/office/powerpoint/2010/main" val="2512301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1BB6-1C56-D71D-812C-A0B8ABC6C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D4B5E7-8835-9E61-3EA9-1F597CFC2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B7441D-BE6A-690D-3BCF-A4FF766694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FC8038-500D-6D94-32B5-B42C6A8AFA73}"/>
              </a:ext>
            </a:extLst>
          </p:cNvPr>
          <p:cNvSpPr>
            <a:spLocks noGrp="1"/>
          </p:cNvSpPr>
          <p:nvPr>
            <p:ph type="dt" sz="half" idx="10"/>
          </p:nvPr>
        </p:nvSpPr>
        <p:spPr/>
        <p:txBody>
          <a:bodyPr/>
          <a:lstStyle/>
          <a:p>
            <a:fld id="{D49F050D-1BB9-4FBE-9AEE-B14044780929}" type="datetimeFigureOut">
              <a:rPr lang="en-US" smtClean="0"/>
              <a:t>4/10/2026</a:t>
            </a:fld>
            <a:endParaRPr lang="en-US"/>
          </a:p>
        </p:txBody>
      </p:sp>
      <p:sp>
        <p:nvSpPr>
          <p:cNvPr id="6" name="Footer Placeholder 5">
            <a:extLst>
              <a:ext uri="{FF2B5EF4-FFF2-40B4-BE49-F238E27FC236}">
                <a16:creationId xmlns:a16="http://schemas.microsoft.com/office/drawing/2014/main" id="{33D9E339-9174-47EF-5183-6D6B1FC243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8DB96-F2CB-6050-321A-C0BB20D69DD1}"/>
              </a:ext>
            </a:extLst>
          </p:cNvPr>
          <p:cNvSpPr>
            <a:spLocks noGrp="1"/>
          </p:cNvSpPr>
          <p:nvPr>
            <p:ph type="sldNum" sz="quarter" idx="12"/>
          </p:nvPr>
        </p:nvSpPr>
        <p:spPr/>
        <p:txBody>
          <a:bodyPr/>
          <a:lstStyle/>
          <a:p>
            <a:fld id="{896EFD23-2984-4189-93E9-0E17C60E79D0}" type="slidenum">
              <a:rPr lang="en-US" smtClean="0"/>
              <a:t>‹#›</a:t>
            </a:fld>
            <a:endParaRPr lang="en-US"/>
          </a:p>
        </p:txBody>
      </p:sp>
    </p:spTree>
    <p:extLst>
      <p:ext uri="{BB962C8B-B14F-4D97-AF65-F5344CB8AC3E}">
        <p14:creationId xmlns:p14="http://schemas.microsoft.com/office/powerpoint/2010/main" val="1863171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6E7AE-C720-98BC-A375-1A697D6FC8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9CAF1D-B2CB-9958-9803-374C57E697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A1F8D-7FD9-07AB-72ED-7137707B0D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9F050D-1BB9-4FBE-9AEE-B14044780929}" type="datetimeFigureOut">
              <a:rPr lang="en-US" smtClean="0"/>
              <a:t>4/10/2026</a:t>
            </a:fld>
            <a:endParaRPr lang="en-US"/>
          </a:p>
        </p:txBody>
      </p:sp>
      <p:sp>
        <p:nvSpPr>
          <p:cNvPr id="5" name="Footer Placeholder 4">
            <a:extLst>
              <a:ext uri="{FF2B5EF4-FFF2-40B4-BE49-F238E27FC236}">
                <a16:creationId xmlns:a16="http://schemas.microsoft.com/office/drawing/2014/main" id="{B71340B5-0CB1-A3A2-DAEA-27FE767541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AD12FE3-01A5-0B80-CB2D-962BED56D4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6EFD23-2984-4189-93E9-0E17C60E79D0}" type="slidenum">
              <a:rPr lang="en-US" smtClean="0"/>
              <a:t>‹#›</a:t>
            </a:fld>
            <a:endParaRPr lang="en-US"/>
          </a:p>
        </p:txBody>
      </p:sp>
    </p:spTree>
    <p:extLst>
      <p:ext uri="{BB962C8B-B14F-4D97-AF65-F5344CB8AC3E}">
        <p14:creationId xmlns:p14="http://schemas.microsoft.com/office/powerpoint/2010/main" val="2433750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9.JP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jpeg"/><Relationship Id="rId7"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eg"/><Relationship Id="rId5" Type="http://schemas.microsoft.com/office/2007/relationships/hdphoto" Target="../media/hdphoto2.wdp"/><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41.jpe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5.png"/><Relationship Id="rId7"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43.jpeg"/><Relationship Id="rId10" Type="http://schemas.openxmlformats.org/officeDocument/2006/relationships/image" Target="../media/image16.svg"/><Relationship Id="rId4" Type="http://schemas.openxmlformats.org/officeDocument/2006/relationships/image" Target="../media/image42.jpeg"/><Relationship Id="rId9"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mailto:sarkane@pa.gov" TargetMode="External"/><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51.jpg"/><Relationship Id="rId5" Type="http://schemas.openxmlformats.org/officeDocument/2006/relationships/hyperlink" Target="https://gcc02.safelinks.protection.outlook.com/?url=http%3A%2F%2Fwww.iconservepa.org%2F&amp;data=05%7C01%7Ckkehres%40pa.gov%7Cec916419698c4716064108dab1eec327%7C418e284101284dd59b6c47fc5a9a1bde%7C0%7C0%7C638017939448890051%7CUnknown%7CTWFpbGZsb3d8eyJWIjoiMC4wLjAwMDAiLCJQIjoiV2luMzIiLCJBTiI6Ik1haWwiLCJXVCI6Mn0%3D%7C1000%7C%7C%7C&amp;sdata=kuL9pKXTy11sBtB8agvb%2BPBhV9E5I9%2F3vNT8aJ4PrRM%3D&amp;reserved=0" TargetMode="External"/><Relationship Id="rId4" Type="http://schemas.openxmlformats.org/officeDocument/2006/relationships/hyperlink" Target="https://gcc02.safelinks.protection.outlook.com/?url=http%3A%2F%2Fwww.dcnr.state.pa.us%2F&amp;data=05%7C01%7Ckkehres%40pa.gov%7Cec916419698c4716064108dab1eec327%7C418e284101284dd59b6c47fc5a9a1bde%7C0%7C0%7C638017939448733826%7CUnknown%7CTWFpbGZsb3d8eyJWIjoiMC4wLjAwMDAiLCJQIjoiV2luMzIiLCJBTiI6Ik1haWwiLCJXVCI6Mn0%3D%7C1000%7C%7C%7C&amp;sdata=g7F3YEkvCRPrPeZhJiWNm6hMry9hq%2BnyvlKTQzBAido%3D&amp;reserved=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0DC2C31C-EC39-93E3-F3E5-C294B0799A6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871379" y="2027151"/>
            <a:ext cx="268224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1" descr="Header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2192000" cy="1600200"/>
          </a:xfrm>
          <a:prstGeom prst="rect">
            <a:avLst/>
          </a:prstGeom>
          <a:noFill/>
          <a:ln w="9525">
            <a:noFill/>
            <a:miter lim="800000"/>
            <a:headEnd/>
            <a:tailEnd/>
          </a:ln>
        </p:spPr>
      </p:pic>
      <p:sp>
        <p:nvSpPr>
          <p:cNvPr id="2052" name="Rectangle 8"/>
          <p:cNvSpPr>
            <a:spLocks noChangeArrowheads="1"/>
          </p:cNvSpPr>
          <p:nvPr/>
        </p:nvSpPr>
        <p:spPr bwMode="auto">
          <a:xfrm>
            <a:off x="1981200" y="274638"/>
            <a:ext cx="8229600" cy="1143000"/>
          </a:xfrm>
          <a:prstGeom prst="rect">
            <a:avLst/>
          </a:prstGeom>
          <a:noFill/>
          <a:ln w="9525">
            <a:noFill/>
            <a:miter lim="800000"/>
            <a:headEnd/>
            <a:tailEnd/>
          </a:ln>
        </p:spPr>
        <p:txBody>
          <a:bodyPr anchor="ctr"/>
          <a:lstStyle/>
          <a:p>
            <a:endParaRPr lang="en-US"/>
          </a:p>
        </p:txBody>
      </p:sp>
      <p:sp>
        <p:nvSpPr>
          <p:cNvPr id="2053" name="Rectangle 9"/>
          <p:cNvSpPr>
            <a:spLocks noChangeArrowheads="1"/>
          </p:cNvSpPr>
          <p:nvPr/>
        </p:nvSpPr>
        <p:spPr bwMode="auto">
          <a:xfrm>
            <a:off x="2133600" y="457200"/>
            <a:ext cx="8229600" cy="1143000"/>
          </a:xfrm>
          <a:prstGeom prst="rect">
            <a:avLst/>
          </a:prstGeom>
          <a:noFill/>
          <a:ln w="9525">
            <a:noFill/>
            <a:miter lim="800000"/>
            <a:headEnd/>
            <a:tailEnd/>
          </a:ln>
        </p:spPr>
        <p:txBody>
          <a:bodyPr anchor="ctr"/>
          <a:lstStyle/>
          <a:p>
            <a:endParaRPr lang="en-US"/>
          </a:p>
        </p:txBody>
      </p:sp>
      <p:sp>
        <p:nvSpPr>
          <p:cNvPr id="2054" name="Rectangle 10"/>
          <p:cNvSpPr>
            <a:spLocks noChangeArrowheads="1"/>
          </p:cNvSpPr>
          <p:nvPr/>
        </p:nvSpPr>
        <p:spPr bwMode="auto">
          <a:xfrm>
            <a:off x="2133600" y="0"/>
            <a:ext cx="8229600" cy="1143000"/>
          </a:xfrm>
          <a:prstGeom prst="rect">
            <a:avLst/>
          </a:prstGeom>
          <a:noFill/>
          <a:ln w="9525">
            <a:noFill/>
            <a:miter lim="800000"/>
            <a:headEnd/>
            <a:tailEnd/>
          </a:ln>
        </p:spPr>
        <p:txBody>
          <a:bodyPr anchor="ctr"/>
          <a:lstStyle/>
          <a:p>
            <a:endParaRPr lang="en-US"/>
          </a:p>
        </p:txBody>
      </p:sp>
      <p:sp>
        <p:nvSpPr>
          <p:cNvPr id="2055" name="Rectangle 12"/>
          <p:cNvSpPr>
            <a:spLocks noChangeArrowheads="1"/>
          </p:cNvSpPr>
          <p:nvPr/>
        </p:nvSpPr>
        <p:spPr bwMode="auto">
          <a:xfrm>
            <a:off x="2438400" y="609600"/>
            <a:ext cx="8229600" cy="1143000"/>
          </a:xfrm>
          <a:prstGeom prst="rect">
            <a:avLst/>
          </a:prstGeom>
          <a:noFill/>
          <a:ln w="9525">
            <a:noFill/>
            <a:miter lim="800000"/>
            <a:headEnd/>
            <a:tailEnd/>
          </a:ln>
        </p:spPr>
        <p:txBody>
          <a:bodyPr anchor="ctr"/>
          <a:lstStyle/>
          <a:p>
            <a:endParaRPr lang="en-US"/>
          </a:p>
        </p:txBody>
      </p:sp>
      <p:sp>
        <p:nvSpPr>
          <p:cNvPr id="2056" name="Text Box 15"/>
          <p:cNvSpPr txBox="1">
            <a:spLocks noChangeArrowheads="1"/>
          </p:cNvSpPr>
          <p:nvPr/>
        </p:nvSpPr>
        <p:spPr bwMode="auto">
          <a:xfrm>
            <a:off x="2514599" y="107602"/>
            <a:ext cx="9027741" cy="1446550"/>
          </a:xfrm>
          <a:prstGeom prst="rect">
            <a:avLst/>
          </a:prstGeom>
          <a:noFill/>
          <a:ln w="9525">
            <a:noFill/>
            <a:miter lim="800000"/>
            <a:headEnd/>
            <a:tailEnd/>
          </a:ln>
        </p:spPr>
        <p:txBody>
          <a:bodyPr wrap="square" lIns="91440" tIns="45720" rIns="91440" bIns="45720" anchor="t">
            <a:spAutoFit/>
          </a:bodyPr>
          <a:lstStyle/>
          <a:p>
            <a:pPr algn="ctr"/>
            <a:r>
              <a:rPr lang="en-US" sz="4400" dirty="0">
                <a:solidFill>
                  <a:schemeClr val="bg1"/>
                </a:solidFill>
                <a:latin typeface="Arial"/>
                <a:cs typeface="Arial"/>
              </a:rPr>
              <a:t>    </a:t>
            </a:r>
            <a:r>
              <a:rPr lang="en-US" sz="4400" dirty="0">
                <a:solidFill>
                  <a:srgbClr val="FFFFFF"/>
                </a:solidFill>
                <a:latin typeface="Tahoma" panose="020B0604030504040204" pitchFamily="34" charset="0"/>
                <a:ea typeface="Tahoma" panose="020B0604030504040204" pitchFamily="34" charset="0"/>
                <a:cs typeface="Tahoma" panose="020B0604030504040204" pitchFamily="34" charset="0"/>
              </a:rPr>
              <a:t>Planting and Caring for Trees</a:t>
            </a:r>
            <a:br>
              <a:rPr lang="en-US" sz="44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440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3200" dirty="0">
                <a:solidFill>
                  <a:srgbClr val="FFFFFF"/>
                </a:solidFill>
                <a:latin typeface="Tahoma" panose="020B0604030504040204" pitchFamily="34" charset="0"/>
                <a:ea typeface="Tahoma" panose="020B0604030504040204" pitchFamily="34" charset="0"/>
                <a:cs typeface="Tahoma" panose="020B0604030504040204" pitchFamily="34" charset="0"/>
              </a:rPr>
              <a:t>for Long-Term Health and Safety</a:t>
            </a:r>
          </a:p>
        </p:txBody>
      </p:sp>
      <p:sp>
        <p:nvSpPr>
          <p:cNvPr id="4" name="Text Box 7">
            <a:extLst>
              <a:ext uri="{FF2B5EF4-FFF2-40B4-BE49-F238E27FC236}">
                <a16:creationId xmlns:a16="http://schemas.microsoft.com/office/drawing/2014/main" id="{F55155CA-B0DC-EF44-61FD-B4897C96BB51}"/>
              </a:ext>
            </a:extLst>
          </p:cNvPr>
          <p:cNvSpPr txBox="1">
            <a:spLocks noChangeArrowheads="1"/>
          </p:cNvSpPr>
          <p:nvPr/>
        </p:nvSpPr>
        <p:spPr bwMode="auto">
          <a:xfrm>
            <a:off x="2667000" y="4346361"/>
            <a:ext cx="6858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nstantia" panose="02030602050306030303" pitchFamily="18" charset="0"/>
              </a:defRPr>
            </a:lvl1pPr>
            <a:lvl2pPr marL="742950" indent="-285750">
              <a:spcBef>
                <a:spcPct val="20000"/>
              </a:spcBef>
              <a:buFont typeface="Arial" panose="020B0604020202020204" pitchFamily="34" charset="0"/>
              <a:buChar char="–"/>
              <a:defRPr sz="2800">
                <a:solidFill>
                  <a:schemeClr val="tx1"/>
                </a:solidFill>
                <a:latin typeface="Constantia" panose="02030602050306030303" pitchFamily="18" charset="0"/>
              </a:defRPr>
            </a:lvl2pPr>
            <a:lvl3pPr marL="1143000" indent="-228600">
              <a:spcBef>
                <a:spcPct val="20000"/>
              </a:spcBef>
              <a:buFont typeface="Arial" panose="020B0604020202020204" pitchFamily="34" charset="0"/>
              <a:buChar char="•"/>
              <a:defRPr sz="2400">
                <a:solidFill>
                  <a:schemeClr val="tx1"/>
                </a:solidFill>
                <a:latin typeface="Constantia" panose="02030602050306030303" pitchFamily="18" charset="0"/>
              </a:defRPr>
            </a:lvl3pPr>
            <a:lvl4pPr marL="1600200" indent="-228600">
              <a:spcBef>
                <a:spcPct val="20000"/>
              </a:spcBef>
              <a:buFont typeface="Arial" panose="020B0604020202020204" pitchFamily="34" charset="0"/>
              <a:buChar char="–"/>
              <a:defRPr sz="2000">
                <a:solidFill>
                  <a:schemeClr val="tx1"/>
                </a:solidFill>
                <a:latin typeface="Constantia" panose="02030602050306030303" pitchFamily="18" charset="0"/>
              </a:defRPr>
            </a:lvl4pPr>
            <a:lvl5pPr marL="2057400" indent="-228600">
              <a:spcBef>
                <a:spcPct val="20000"/>
              </a:spcBef>
              <a:buFont typeface="Arial" panose="020B0604020202020204" pitchFamily="34" charset="0"/>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nstantia" panose="02030602050306030303" pitchFamily="18" charset="0"/>
              </a:defRPr>
            </a:lvl9pPr>
          </a:lstStyle>
          <a:p>
            <a:pPr algn="ctr" fontAlgn="base">
              <a:spcBef>
                <a:spcPct val="0"/>
              </a:spcBef>
              <a:spcAft>
                <a:spcPct val="0"/>
              </a:spcAft>
              <a:buNone/>
            </a:pPr>
            <a:r>
              <a:rPr lang="en-US" altLang="en-US" dirty="0">
                <a:solidFill>
                  <a:srgbClr val="0B3468"/>
                </a:solidFill>
                <a:latin typeface="Tahoma" panose="020B0604030504040204" pitchFamily="34" charset="0"/>
                <a:ea typeface="Tahoma" panose="020B0604030504040204" pitchFamily="34" charset="0"/>
                <a:cs typeface="Tahoma" panose="020B0604030504040204" pitchFamily="34" charset="0"/>
              </a:rPr>
              <a:t>Orsolya Lazar</a:t>
            </a:r>
          </a:p>
          <a:p>
            <a:pPr algn="ctr" fontAlgn="base">
              <a:spcBef>
                <a:spcPct val="0"/>
              </a:spcBef>
              <a:spcAft>
                <a:spcPct val="0"/>
              </a:spcAft>
              <a:buNone/>
            </a:pPr>
            <a:r>
              <a:rPr lang="en-US" altLang="en-US" dirty="0">
                <a:solidFill>
                  <a:srgbClr val="0B3468"/>
                </a:solidFill>
                <a:latin typeface="Tahoma" panose="020B0604030504040204" pitchFamily="34" charset="0"/>
                <a:ea typeface="Tahoma" panose="020B0604030504040204" pitchFamily="34" charset="0"/>
                <a:cs typeface="Tahoma" panose="020B0604030504040204" pitchFamily="34" charset="0"/>
              </a:rPr>
              <a:t>DCNR Bureau of Forestry</a:t>
            </a:r>
            <a:endParaRPr lang="en-US" altLang="en-US" dirty="0">
              <a:solidFill>
                <a:srgbClr val="073763"/>
              </a:solidFill>
              <a:latin typeface="Tahoma" panose="020B0604030504040204" pitchFamily="34" charset="0"/>
              <a:ea typeface="Tahoma" panose="020B0604030504040204" pitchFamily="34" charset="0"/>
              <a:cs typeface="Tahoma" panose="020B0604030504040204" pitchFamily="34" charset="0"/>
            </a:endParaRPr>
          </a:p>
          <a:p>
            <a:pPr algn="ctr" fontAlgn="base">
              <a:spcBef>
                <a:spcPct val="0"/>
              </a:spcBef>
              <a:spcAft>
                <a:spcPct val="0"/>
              </a:spcAft>
              <a:buNone/>
            </a:pPr>
            <a:r>
              <a:rPr lang="en-US" altLang="en-US" dirty="0">
                <a:solidFill>
                  <a:srgbClr val="073763"/>
                </a:solidFill>
                <a:latin typeface="Tahoma" panose="020B0604030504040204" pitchFamily="34" charset="0"/>
                <a:ea typeface="Tahoma" panose="020B0604030504040204" pitchFamily="34" charset="0"/>
                <a:cs typeface="Tahoma" panose="020B0604030504040204" pitchFamily="34" charset="0"/>
              </a:rPr>
              <a:t>2024</a:t>
            </a:r>
          </a:p>
        </p:txBody>
      </p:sp>
      <p:pic>
        <p:nvPicPr>
          <p:cNvPr id="5" name="Picture 8">
            <a:extLst>
              <a:ext uri="{FF2B5EF4-FFF2-40B4-BE49-F238E27FC236}">
                <a16:creationId xmlns:a16="http://schemas.microsoft.com/office/drawing/2014/main" id="{611889D8-7A00-5BCD-3DBC-374C691B101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4770120" y="2027151"/>
            <a:ext cx="268224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27BCD93-9350-08D3-826D-FB12AF9DC54F}"/>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p:blipFill>
        <p:spPr bwMode="auto">
          <a:xfrm>
            <a:off x="1664798" y="2027151"/>
            <a:ext cx="2645664"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813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descr="Header 5">
            <a:extLst>
              <a:ext uri="{FF2B5EF4-FFF2-40B4-BE49-F238E27FC236}">
                <a16:creationId xmlns:a16="http://schemas.microsoft.com/office/drawing/2014/main" id="{5FF0EE12-3F0A-7C4E-0404-526857EAE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117E87-625A-429A-BDD4-CDE2501E9250}"/>
              </a:ext>
            </a:extLst>
          </p:cNvPr>
          <p:cNvSpPr>
            <a:spLocks noGrp="1"/>
          </p:cNvSpPr>
          <p:nvPr>
            <p:ph type="title"/>
          </p:nvPr>
        </p:nvSpPr>
        <p:spPr>
          <a:xfrm>
            <a:off x="2560196" y="195601"/>
            <a:ext cx="8295872" cy="879474"/>
          </a:xfrm>
        </p:spPr>
        <p:txBody>
          <a:bodyPr>
            <a:noAutofit/>
          </a:bodyPr>
          <a:lstStyle/>
          <a:p>
            <a:r>
              <a:rPr lang="en-US" sz="3200" dirty="0">
                <a:solidFill>
                  <a:schemeClr val="bg1"/>
                </a:solidFill>
              </a:rPr>
              <a:t>Quality nursery stock </a:t>
            </a:r>
            <a:br>
              <a:rPr lang="en-US" sz="3200" dirty="0">
                <a:solidFill>
                  <a:schemeClr val="bg1"/>
                </a:solidFill>
              </a:rPr>
            </a:br>
            <a:r>
              <a:rPr lang="en-US" sz="3200" dirty="0">
                <a:solidFill>
                  <a:schemeClr val="bg1"/>
                </a:solidFill>
              </a:rPr>
              <a:t>ANSI Z60.1</a:t>
            </a:r>
          </a:p>
        </p:txBody>
      </p:sp>
      <p:sp>
        <p:nvSpPr>
          <p:cNvPr id="16" name="TextBox 15">
            <a:extLst>
              <a:ext uri="{FF2B5EF4-FFF2-40B4-BE49-F238E27FC236}">
                <a16:creationId xmlns:a16="http://schemas.microsoft.com/office/drawing/2014/main" id="{97ABF6B5-DBF7-401F-8F2E-85580D7FAF54}"/>
              </a:ext>
            </a:extLst>
          </p:cNvPr>
          <p:cNvSpPr txBox="1"/>
          <p:nvPr/>
        </p:nvSpPr>
        <p:spPr>
          <a:xfrm>
            <a:off x="9867542" y="6201441"/>
            <a:ext cx="198920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urbantree.org</a:t>
            </a:r>
            <a:endParaRPr lang="en-US" dirty="0"/>
          </a:p>
        </p:txBody>
      </p:sp>
      <p:pic>
        <p:nvPicPr>
          <p:cNvPr id="4" name="Picture 3" descr="A picture containing diagram&#10;&#10;Description automatically generated">
            <a:extLst>
              <a:ext uri="{FF2B5EF4-FFF2-40B4-BE49-F238E27FC236}">
                <a16:creationId xmlns:a16="http://schemas.microsoft.com/office/drawing/2014/main" id="{62A83A24-21C2-20DF-65F8-4E5930CC1C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1929" y="2952648"/>
            <a:ext cx="3114139" cy="3157910"/>
          </a:xfrm>
          <a:prstGeom prst="rect">
            <a:avLst/>
          </a:prstGeom>
        </p:spPr>
      </p:pic>
      <p:pic>
        <p:nvPicPr>
          <p:cNvPr id="5" name="Picture 4" descr="A picture containing text, plant, tree, linedrawing&#10;&#10;Description automatically generated">
            <a:extLst>
              <a:ext uri="{FF2B5EF4-FFF2-40B4-BE49-F238E27FC236}">
                <a16:creationId xmlns:a16="http://schemas.microsoft.com/office/drawing/2014/main" id="{FC38FE07-1BD5-143B-113A-037C6B6C2E6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1771" y="3232922"/>
            <a:ext cx="5764372" cy="2968519"/>
          </a:xfrm>
          <a:prstGeom prst="rect">
            <a:avLst/>
          </a:prstGeom>
        </p:spPr>
      </p:pic>
      <p:sp>
        <p:nvSpPr>
          <p:cNvPr id="6" name="TextBox 5">
            <a:extLst>
              <a:ext uri="{FF2B5EF4-FFF2-40B4-BE49-F238E27FC236}">
                <a16:creationId xmlns:a16="http://schemas.microsoft.com/office/drawing/2014/main" id="{B511EFE8-8BFB-71DC-AA28-24006FEDC5F3}"/>
              </a:ext>
            </a:extLst>
          </p:cNvPr>
          <p:cNvSpPr txBox="1"/>
          <p:nvPr/>
        </p:nvSpPr>
        <p:spPr>
          <a:xfrm>
            <a:off x="4686300" y="3692487"/>
            <a:ext cx="1409700" cy="381000"/>
          </a:xfrm>
          <a:prstGeom prst="rect">
            <a:avLst/>
          </a:prstGeom>
          <a:solidFill>
            <a:srgbClr val="FFFFFF"/>
          </a:solidFill>
        </p:spPr>
        <p:txBody>
          <a:bodyPr wrap="square" rtlCol="0">
            <a:spAutoFit/>
          </a:bodyPr>
          <a:lstStyle/>
          <a:p>
            <a:endParaRPr lang="en-US" dirty="0"/>
          </a:p>
        </p:txBody>
      </p:sp>
      <p:pic>
        <p:nvPicPr>
          <p:cNvPr id="8" name="Graphic 7" descr="In love face with solid fill with solid fill">
            <a:extLst>
              <a:ext uri="{FF2B5EF4-FFF2-40B4-BE49-F238E27FC236}">
                <a16:creationId xmlns:a16="http://schemas.microsoft.com/office/drawing/2014/main" id="{73981491-B7F1-FFF6-8C0A-A198CE1C8C5B}"/>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81636" y="2971799"/>
            <a:ext cx="914400" cy="914400"/>
          </a:xfrm>
          <a:prstGeom prst="rect">
            <a:avLst/>
          </a:prstGeom>
        </p:spPr>
      </p:pic>
      <p:sp>
        <p:nvSpPr>
          <p:cNvPr id="15" name="TextBox 14">
            <a:extLst>
              <a:ext uri="{FF2B5EF4-FFF2-40B4-BE49-F238E27FC236}">
                <a16:creationId xmlns:a16="http://schemas.microsoft.com/office/drawing/2014/main" id="{14B2C4D2-0A2D-41C3-8ECE-CDF20F808851}"/>
              </a:ext>
            </a:extLst>
          </p:cNvPr>
          <p:cNvSpPr txBox="1"/>
          <p:nvPr/>
        </p:nvSpPr>
        <p:spPr>
          <a:xfrm>
            <a:off x="982125" y="1675375"/>
            <a:ext cx="6285810" cy="1277273"/>
          </a:xfrm>
          <a:prstGeom prst="rect">
            <a:avLst/>
          </a:prstGeom>
          <a:solidFill>
            <a:srgbClr val="FFFFFF"/>
          </a:solidFill>
        </p:spPr>
        <p:txBody>
          <a:bodyPr wrap="square" rtlCol="0">
            <a:spAutoFit/>
          </a:bodyPr>
          <a:lstStyle/>
          <a:p>
            <a:pPr marL="285750" indent="-285750">
              <a:spcAft>
                <a:spcPts val="60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Lower branches present on small trees</a:t>
            </a:r>
          </a:p>
          <a:p>
            <a:pPr marL="285750" indent="-285750">
              <a:spcAft>
                <a:spcPts val="60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Trunk thickness and taper to support the tree </a:t>
            </a:r>
          </a:p>
        </p:txBody>
      </p:sp>
      <p:pic>
        <p:nvPicPr>
          <p:cNvPr id="9" name="Graphic 8" descr="Sad face with solid fill with solid fill">
            <a:extLst>
              <a:ext uri="{FF2B5EF4-FFF2-40B4-BE49-F238E27FC236}">
                <a16:creationId xmlns:a16="http://schemas.microsoft.com/office/drawing/2014/main" id="{BE274F22-AFCD-5848-F73D-A658D19069E6}"/>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76750" y="2986392"/>
            <a:ext cx="914400" cy="914400"/>
          </a:xfrm>
          <a:prstGeom prst="rect">
            <a:avLst/>
          </a:prstGeom>
        </p:spPr>
      </p:pic>
    </p:spTree>
    <p:extLst>
      <p:ext uri="{BB962C8B-B14F-4D97-AF65-F5344CB8AC3E}">
        <p14:creationId xmlns:p14="http://schemas.microsoft.com/office/powerpoint/2010/main" val="2352214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Header 5">
            <a:extLst>
              <a:ext uri="{FF2B5EF4-FFF2-40B4-BE49-F238E27FC236}">
                <a16:creationId xmlns:a16="http://schemas.microsoft.com/office/drawing/2014/main" id="{78A3D645-6FF1-F0AE-90AF-EF5F0DC91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DCCAA6A5-2142-4DDC-A277-C8C83C11147A}"/>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5374640" y="456882"/>
            <a:ext cx="6705600" cy="6126480"/>
          </a:xfrm>
        </p:spPr>
      </p:pic>
      <p:sp>
        <p:nvSpPr>
          <p:cNvPr id="3" name="TextBox 2">
            <a:extLst>
              <a:ext uri="{FF2B5EF4-FFF2-40B4-BE49-F238E27FC236}">
                <a16:creationId xmlns:a16="http://schemas.microsoft.com/office/drawing/2014/main" id="{8DAF4499-474E-4A4D-B4EC-A15CABEBA4BD}"/>
              </a:ext>
            </a:extLst>
          </p:cNvPr>
          <p:cNvSpPr txBox="1"/>
          <p:nvPr/>
        </p:nvSpPr>
        <p:spPr>
          <a:xfrm>
            <a:off x="223520" y="1059927"/>
            <a:ext cx="4927600" cy="5523435"/>
          </a:xfrm>
          <a:prstGeom prst="rect">
            <a:avLst/>
          </a:prstGeom>
          <a:noFill/>
        </p:spPr>
        <p:txBody>
          <a:bodyPr wrap="square" rtlCol="0">
            <a:spAutoFit/>
          </a:bodyPr>
          <a:lstStyle/>
          <a:p>
            <a:pPr marL="468630" indent="-285750">
              <a:lnSpc>
                <a:spcPct val="114000"/>
              </a:lnSpc>
              <a:buFont typeface="Arial" panose="020B0604020202020204" pitchFamily="34" charset="0"/>
              <a:buChar char="•"/>
            </a:pPr>
            <a:endParaRPr lang="en-US" sz="2400" dirty="0">
              <a:cs typeface="Arial" panose="020B0604020202020204" pitchFamily="34" charset="0"/>
            </a:endParaRPr>
          </a:p>
          <a:p>
            <a:pPr marL="468630" indent="-285750">
              <a:lnSpc>
                <a:spcPct val="114000"/>
              </a:lnSpc>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Expose root flare</a:t>
            </a:r>
          </a:p>
          <a:p>
            <a:pPr marL="468630" indent="-285750">
              <a:lnSpc>
                <a:spcPct val="114000"/>
              </a:lnSpc>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Hole wider but only as deep as roots</a:t>
            </a:r>
          </a:p>
          <a:p>
            <a:pPr marL="468630" indent="-285750">
              <a:lnSpc>
                <a:spcPct val="114000"/>
              </a:lnSpc>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Remove burlap, wire basket; or pot and potting mix </a:t>
            </a:r>
          </a:p>
          <a:p>
            <a:pPr marL="468630" indent="-285750">
              <a:lnSpc>
                <a:spcPct val="114000"/>
              </a:lnSpc>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Root flare level with ground</a:t>
            </a:r>
          </a:p>
          <a:p>
            <a:pPr marL="468630" indent="-285750">
              <a:lnSpc>
                <a:spcPct val="114000"/>
              </a:lnSpc>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Spread out roots</a:t>
            </a:r>
          </a:p>
          <a:p>
            <a:pPr marL="468630" indent="-285750">
              <a:lnSpc>
                <a:spcPct val="114000"/>
              </a:lnSpc>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Backfill firmly</a:t>
            </a:r>
          </a:p>
          <a:p>
            <a:pPr marL="468630" indent="-285750">
              <a:lnSpc>
                <a:spcPct val="114000"/>
              </a:lnSpc>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Mulch 2-3” deep and away from trunk</a:t>
            </a:r>
          </a:p>
          <a:p>
            <a:pPr marL="468630" indent="-285750">
              <a:lnSpc>
                <a:spcPct val="114000"/>
              </a:lnSpc>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Stake if needed, allow movement</a:t>
            </a:r>
          </a:p>
        </p:txBody>
      </p:sp>
      <p:sp>
        <p:nvSpPr>
          <p:cNvPr id="2" name="Title 1">
            <a:extLst>
              <a:ext uri="{FF2B5EF4-FFF2-40B4-BE49-F238E27FC236}">
                <a16:creationId xmlns:a16="http://schemas.microsoft.com/office/drawing/2014/main" id="{58117E87-625A-429A-BDD4-CDE2501E9250}"/>
              </a:ext>
            </a:extLst>
          </p:cNvPr>
          <p:cNvSpPr>
            <a:spLocks noGrp="1"/>
          </p:cNvSpPr>
          <p:nvPr>
            <p:ph type="title"/>
          </p:nvPr>
        </p:nvSpPr>
        <p:spPr>
          <a:xfrm>
            <a:off x="2180617" y="0"/>
            <a:ext cx="10515600" cy="1325563"/>
          </a:xfrm>
        </p:spPr>
        <p:txBody>
          <a:bodyPr/>
          <a:lstStyle/>
          <a:p>
            <a:pPr algn="l"/>
            <a:r>
              <a:rPr lang="en-US" sz="3600" dirty="0">
                <a:solidFill>
                  <a:schemeClr val="bg1"/>
                </a:solidFill>
              </a:rPr>
              <a:t>Proper Planting</a:t>
            </a:r>
          </a:p>
        </p:txBody>
      </p:sp>
    </p:spTree>
    <p:extLst>
      <p:ext uri="{BB962C8B-B14F-4D97-AF65-F5344CB8AC3E}">
        <p14:creationId xmlns:p14="http://schemas.microsoft.com/office/powerpoint/2010/main" val="3607671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descr="Header 5">
            <a:extLst>
              <a:ext uri="{FF2B5EF4-FFF2-40B4-BE49-F238E27FC236}">
                <a16:creationId xmlns:a16="http://schemas.microsoft.com/office/drawing/2014/main" id="{3860EE60-DD1E-1EFD-F070-3181B254A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grass, outdoor, ground, nature&#10;&#10;Description automatically generated">
            <a:extLst>
              <a:ext uri="{FF2B5EF4-FFF2-40B4-BE49-F238E27FC236}">
                <a16:creationId xmlns:a16="http://schemas.microsoft.com/office/drawing/2014/main" id="{6CA356BE-7A44-59EC-45F5-DAD957786D55}"/>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99000"/>
                    </a14:imgEffect>
                    <a14:imgEffect>
                      <a14:brightnessContrast contrast="6000"/>
                    </a14:imgEffect>
                  </a14:imgLayer>
                </a14:imgProps>
              </a:ext>
              <a:ext uri="{28A0092B-C50C-407E-A947-70E740481C1C}">
                <a14:useLocalDpi xmlns:a14="http://schemas.microsoft.com/office/drawing/2010/main"/>
              </a:ext>
            </a:extLst>
          </a:blip>
          <a:stretch>
            <a:fillRect/>
          </a:stretch>
        </p:blipFill>
        <p:spPr>
          <a:xfrm>
            <a:off x="3366719" y="3638943"/>
            <a:ext cx="4147207" cy="3110405"/>
          </a:xfrm>
          <a:prstGeom prst="rect">
            <a:avLst/>
          </a:prstGeom>
        </p:spPr>
      </p:pic>
      <p:sp>
        <p:nvSpPr>
          <p:cNvPr id="2" name="Title 1">
            <a:extLst>
              <a:ext uri="{FF2B5EF4-FFF2-40B4-BE49-F238E27FC236}">
                <a16:creationId xmlns:a16="http://schemas.microsoft.com/office/drawing/2014/main" id="{58117E87-625A-429A-BDD4-CDE2501E9250}"/>
              </a:ext>
            </a:extLst>
          </p:cNvPr>
          <p:cNvSpPr>
            <a:spLocks noGrp="1"/>
          </p:cNvSpPr>
          <p:nvPr>
            <p:ph type="title"/>
          </p:nvPr>
        </p:nvSpPr>
        <p:spPr>
          <a:xfrm>
            <a:off x="2083693" y="52621"/>
            <a:ext cx="10515600" cy="1325563"/>
          </a:xfrm>
        </p:spPr>
        <p:txBody>
          <a:bodyPr/>
          <a:lstStyle/>
          <a:p>
            <a:r>
              <a:rPr lang="en-US" sz="3600" dirty="0">
                <a:solidFill>
                  <a:schemeClr val="bg1"/>
                </a:solidFill>
              </a:rPr>
              <a:t>M</a:t>
            </a:r>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ulching</a:t>
            </a:r>
            <a:endParaRPr lang="en-US" sz="3600" dirty="0">
              <a:solidFill>
                <a:schemeClr val="bg1"/>
              </a:solidFill>
            </a:endParaRPr>
          </a:p>
        </p:txBody>
      </p:sp>
      <p:pic>
        <p:nvPicPr>
          <p:cNvPr id="5" name="Content Placeholder 4">
            <a:extLst>
              <a:ext uri="{FF2B5EF4-FFF2-40B4-BE49-F238E27FC236}">
                <a16:creationId xmlns:a16="http://schemas.microsoft.com/office/drawing/2014/main" id="{DCCAA6A5-2142-4DDC-A277-C8C83C11147A}"/>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rcRect/>
          <a:stretch/>
        </p:blipFill>
        <p:spPr>
          <a:xfrm>
            <a:off x="7786907" y="3015943"/>
            <a:ext cx="4270585" cy="3733405"/>
          </a:xfrm>
        </p:spPr>
      </p:pic>
      <p:pic>
        <p:nvPicPr>
          <p:cNvPr id="4" name="Picture 3" descr="A picture containing outdoor, grass, ground, rock&#10;&#10;Description automatically generated">
            <a:extLst>
              <a:ext uri="{FF2B5EF4-FFF2-40B4-BE49-F238E27FC236}">
                <a16:creationId xmlns:a16="http://schemas.microsoft.com/office/drawing/2014/main" id="{25F9049E-CD53-0454-F30F-26DAB8AE76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7516" y="1616626"/>
            <a:ext cx="4247578" cy="3185684"/>
          </a:xfrm>
          <a:prstGeom prst="rect">
            <a:avLst/>
          </a:prstGeom>
        </p:spPr>
      </p:pic>
      <p:sp>
        <p:nvSpPr>
          <p:cNvPr id="10" name="TextBox 9">
            <a:extLst>
              <a:ext uri="{FF2B5EF4-FFF2-40B4-BE49-F238E27FC236}">
                <a16:creationId xmlns:a16="http://schemas.microsoft.com/office/drawing/2014/main" id="{4DB05DB5-30DE-D78D-D439-14D3C0F14DE8}"/>
              </a:ext>
            </a:extLst>
          </p:cNvPr>
          <p:cNvSpPr txBox="1"/>
          <p:nvPr/>
        </p:nvSpPr>
        <p:spPr>
          <a:xfrm>
            <a:off x="8244839" y="1378184"/>
            <a:ext cx="3657601" cy="1569660"/>
          </a:xfrm>
          <a:prstGeom prst="rect">
            <a:avLst/>
          </a:prstGeom>
          <a:noFill/>
        </p:spPr>
        <p:txBody>
          <a:bodyPr wrap="square" rtlCol="0">
            <a:spAutoFit/>
          </a:bodyPr>
          <a:lstStyle/>
          <a:p>
            <a:r>
              <a:rPr lang="en-US" sz="2400" dirty="0">
                <a:latin typeface="+mj-lt"/>
              </a:rPr>
              <a:t>Correct:</a:t>
            </a:r>
          </a:p>
          <a:p>
            <a:pPr marL="342900" indent="-342900">
              <a:buFont typeface="Arial" panose="020B0604020202020204" pitchFamily="34" charset="0"/>
              <a:buChar char="•"/>
            </a:pPr>
            <a:r>
              <a:rPr lang="en-US" sz="2400" dirty="0">
                <a:latin typeface="+mj-lt"/>
              </a:rPr>
              <a:t>Away from the trunk</a:t>
            </a:r>
          </a:p>
          <a:p>
            <a:pPr marL="342900" indent="-342900">
              <a:buFont typeface="Arial" panose="020B0604020202020204" pitchFamily="34" charset="0"/>
              <a:buChar char="•"/>
            </a:pPr>
            <a:r>
              <a:rPr lang="en-US" sz="2400" dirty="0">
                <a:latin typeface="+mj-lt"/>
              </a:rPr>
              <a:t>Low and wide</a:t>
            </a:r>
          </a:p>
          <a:p>
            <a:pPr marL="342900" indent="-342900">
              <a:buFont typeface="Arial" panose="020B0604020202020204" pitchFamily="34" charset="0"/>
              <a:buChar char="•"/>
            </a:pPr>
            <a:r>
              <a:rPr lang="en-US" sz="2400" dirty="0">
                <a:latin typeface="+mj-lt"/>
              </a:rPr>
              <a:t>Loose, organic</a:t>
            </a:r>
          </a:p>
        </p:txBody>
      </p:sp>
      <p:sp>
        <p:nvSpPr>
          <p:cNvPr id="11" name="TextBox 10">
            <a:extLst>
              <a:ext uri="{FF2B5EF4-FFF2-40B4-BE49-F238E27FC236}">
                <a16:creationId xmlns:a16="http://schemas.microsoft.com/office/drawing/2014/main" id="{66AD1518-C5E3-B77E-94DB-903C47FB74E5}"/>
              </a:ext>
            </a:extLst>
          </p:cNvPr>
          <p:cNvSpPr txBox="1"/>
          <p:nvPr/>
        </p:nvSpPr>
        <p:spPr>
          <a:xfrm>
            <a:off x="306587" y="5095292"/>
            <a:ext cx="3554213" cy="1569660"/>
          </a:xfrm>
          <a:prstGeom prst="rect">
            <a:avLst/>
          </a:prstGeom>
          <a:noFill/>
        </p:spPr>
        <p:txBody>
          <a:bodyPr wrap="square" rtlCol="0">
            <a:spAutoFit/>
          </a:bodyPr>
          <a:lstStyle/>
          <a:p>
            <a:r>
              <a:rPr lang="en-US" sz="2400" dirty="0">
                <a:latin typeface="+mj-lt"/>
              </a:rPr>
              <a:t>Harmful:</a:t>
            </a:r>
          </a:p>
          <a:p>
            <a:pPr marL="342900" indent="-342900">
              <a:buFont typeface="Arial" panose="020B0604020202020204" pitchFamily="34" charset="0"/>
              <a:buChar char="•"/>
            </a:pPr>
            <a:r>
              <a:rPr lang="en-US" sz="2400" dirty="0">
                <a:latin typeface="+mj-lt"/>
              </a:rPr>
              <a:t>Mulch up high</a:t>
            </a:r>
          </a:p>
          <a:p>
            <a:pPr marL="342900" indent="-342900">
              <a:buFont typeface="Arial" panose="020B0604020202020204" pitchFamily="34" charset="0"/>
              <a:buChar char="•"/>
            </a:pPr>
            <a:r>
              <a:rPr lang="en-US" sz="2400" dirty="0">
                <a:latin typeface="+mj-lt"/>
              </a:rPr>
              <a:t>Cutting trench damages roots</a:t>
            </a:r>
          </a:p>
        </p:txBody>
      </p:sp>
      <p:pic>
        <p:nvPicPr>
          <p:cNvPr id="18" name="Graphic 17" descr="Sad face with solid fill with solid fill">
            <a:extLst>
              <a:ext uri="{FF2B5EF4-FFF2-40B4-BE49-F238E27FC236}">
                <a16:creationId xmlns:a16="http://schemas.microsoft.com/office/drawing/2014/main" id="{C46EDBDD-0FAA-F804-CCC3-DD2AD822C663}"/>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477628" y="1713385"/>
            <a:ext cx="914400" cy="914400"/>
          </a:xfrm>
          <a:prstGeom prst="rect">
            <a:avLst/>
          </a:prstGeom>
        </p:spPr>
      </p:pic>
      <p:pic>
        <p:nvPicPr>
          <p:cNvPr id="19" name="Graphic 18" descr="Sad face with solid fill with solid fill">
            <a:extLst>
              <a:ext uri="{FF2B5EF4-FFF2-40B4-BE49-F238E27FC236}">
                <a16:creationId xmlns:a16="http://schemas.microsoft.com/office/drawing/2014/main" id="{6F09AA55-C744-C358-4E6C-29BAF577F6A2}"/>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99526" y="5834948"/>
            <a:ext cx="914400" cy="914400"/>
          </a:xfrm>
          <a:prstGeom prst="rect">
            <a:avLst/>
          </a:prstGeom>
        </p:spPr>
      </p:pic>
      <p:pic>
        <p:nvPicPr>
          <p:cNvPr id="3" name="Graphic 2" descr="In love face with solid fill with solid fill">
            <a:extLst>
              <a:ext uri="{FF2B5EF4-FFF2-40B4-BE49-F238E27FC236}">
                <a16:creationId xmlns:a16="http://schemas.microsoft.com/office/drawing/2014/main" id="{B9BDD0E4-A04D-FA8D-9EF3-05E50C9E1ACF}"/>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1112867" y="2101543"/>
            <a:ext cx="914400" cy="914400"/>
          </a:xfrm>
          <a:prstGeom prst="rect">
            <a:avLst/>
          </a:prstGeom>
        </p:spPr>
      </p:pic>
    </p:spTree>
    <p:extLst>
      <p:ext uri="{BB962C8B-B14F-4D97-AF65-F5344CB8AC3E}">
        <p14:creationId xmlns:p14="http://schemas.microsoft.com/office/powerpoint/2010/main" val="3887136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Header 5">
            <a:extLst>
              <a:ext uri="{FF2B5EF4-FFF2-40B4-BE49-F238E27FC236}">
                <a16:creationId xmlns:a16="http://schemas.microsoft.com/office/drawing/2014/main" id="{D0705126-EEF6-485B-93E6-D4850FF3C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F93550B-9D5E-491F-93B6-7547FC73B2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954078" y="2206870"/>
            <a:ext cx="4876800" cy="3657600"/>
          </a:xfrm>
          <a:prstGeom prst="rect">
            <a:avLst/>
          </a:prstGeom>
        </p:spPr>
      </p:pic>
      <p:sp>
        <p:nvSpPr>
          <p:cNvPr id="2" name="Title 1">
            <a:extLst>
              <a:ext uri="{FF2B5EF4-FFF2-40B4-BE49-F238E27FC236}">
                <a16:creationId xmlns:a16="http://schemas.microsoft.com/office/drawing/2014/main" id="{58117E87-625A-429A-BDD4-CDE2501E9250}"/>
              </a:ext>
            </a:extLst>
          </p:cNvPr>
          <p:cNvSpPr>
            <a:spLocks noGrp="1"/>
          </p:cNvSpPr>
          <p:nvPr>
            <p:ph type="title"/>
          </p:nvPr>
        </p:nvSpPr>
        <p:spPr>
          <a:xfrm>
            <a:off x="2072195" y="25717"/>
            <a:ext cx="10515600" cy="1325563"/>
          </a:xfrm>
        </p:spPr>
        <p:txBody>
          <a:bodyPr/>
          <a:lstStyle/>
          <a:p>
            <a:r>
              <a:rPr lang="en-US" sz="3600" dirty="0">
                <a:solidFill>
                  <a:schemeClr val="bg1"/>
                </a:solidFill>
              </a:rPr>
              <a:t>Planted, Mulched Too Deep</a:t>
            </a:r>
          </a:p>
        </p:txBody>
      </p:sp>
      <p:pic>
        <p:nvPicPr>
          <p:cNvPr id="10" name="Content Placeholder 9">
            <a:extLst>
              <a:ext uri="{FF2B5EF4-FFF2-40B4-BE49-F238E27FC236}">
                <a16:creationId xmlns:a16="http://schemas.microsoft.com/office/drawing/2014/main" id="{9076114E-A8FB-42E5-9892-E70C84358366}"/>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rot="5400000">
            <a:off x="843280" y="2206874"/>
            <a:ext cx="4876801" cy="3657600"/>
          </a:xfrm>
        </p:spPr>
      </p:pic>
      <p:cxnSp>
        <p:nvCxnSpPr>
          <p:cNvPr id="15" name="Straight Arrow Connector 14">
            <a:extLst>
              <a:ext uri="{FF2B5EF4-FFF2-40B4-BE49-F238E27FC236}">
                <a16:creationId xmlns:a16="http://schemas.microsoft.com/office/drawing/2014/main" id="{1A0028D3-044C-4C5C-A814-356BB2524B48}"/>
              </a:ext>
            </a:extLst>
          </p:cNvPr>
          <p:cNvCxnSpPr>
            <a:cxnSpLocks/>
          </p:cNvCxnSpPr>
          <p:nvPr/>
        </p:nvCxnSpPr>
        <p:spPr>
          <a:xfrm>
            <a:off x="1679430" y="2778035"/>
            <a:ext cx="111083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B7A06CC-A1EC-40B1-BA85-75C6A339DB72}"/>
              </a:ext>
            </a:extLst>
          </p:cNvPr>
          <p:cNvCxnSpPr>
            <a:cxnSpLocks/>
          </p:cNvCxnSpPr>
          <p:nvPr/>
        </p:nvCxnSpPr>
        <p:spPr>
          <a:xfrm flipV="1">
            <a:off x="2072195" y="4647509"/>
            <a:ext cx="935791" cy="78559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11DA4D4-C6B1-4609-AF5C-9ABD88673C60}"/>
              </a:ext>
            </a:extLst>
          </p:cNvPr>
          <p:cNvCxnSpPr>
            <a:cxnSpLocks/>
          </p:cNvCxnSpPr>
          <p:nvPr/>
        </p:nvCxnSpPr>
        <p:spPr>
          <a:xfrm>
            <a:off x="1164209" y="4072709"/>
            <a:ext cx="111083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2349330-85DD-4B0B-8723-7895B2554A6A}"/>
              </a:ext>
            </a:extLst>
          </p:cNvPr>
          <p:cNvCxnSpPr>
            <a:cxnSpLocks/>
          </p:cNvCxnSpPr>
          <p:nvPr/>
        </p:nvCxnSpPr>
        <p:spPr>
          <a:xfrm>
            <a:off x="7021522" y="5350651"/>
            <a:ext cx="111083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4A63B08-CB61-4948-97FB-8DE39CD9693B}"/>
              </a:ext>
            </a:extLst>
          </p:cNvPr>
          <p:cNvCxnSpPr>
            <a:cxnSpLocks/>
          </p:cNvCxnSpPr>
          <p:nvPr/>
        </p:nvCxnSpPr>
        <p:spPr>
          <a:xfrm>
            <a:off x="6875898" y="2607637"/>
            <a:ext cx="111083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Graphic 2" descr="Sad face with solid fill with solid fill">
            <a:extLst>
              <a:ext uri="{FF2B5EF4-FFF2-40B4-BE49-F238E27FC236}">
                <a16:creationId xmlns:a16="http://schemas.microsoft.com/office/drawing/2014/main" id="{7C0AAC52-D4E6-6B2D-7DA5-A50FD3D5171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79879" y="3578470"/>
            <a:ext cx="914400" cy="914400"/>
          </a:xfrm>
          <a:prstGeom prst="rect">
            <a:avLst/>
          </a:prstGeom>
        </p:spPr>
      </p:pic>
    </p:spTree>
    <p:extLst>
      <p:ext uri="{BB962C8B-B14F-4D97-AF65-F5344CB8AC3E}">
        <p14:creationId xmlns:p14="http://schemas.microsoft.com/office/powerpoint/2010/main" val="100527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7E87-625A-429A-BDD4-CDE2501E9250}"/>
              </a:ext>
            </a:extLst>
          </p:cNvPr>
          <p:cNvSpPr>
            <a:spLocks noGrp="1"/>
          </p:cNvSpPr>
          <p:nvPr>
            <p:ph type="title"/>
          </p:nvPr>
        </p:nvSpPr>
        <p:spPr>
          <a:xfrm>
            <a:off x="4034639" y="863216"/>
            <a:ext cx="3411522" cy="2285682"/>
          </a:xfrm>
        </p:spPr>
        <p:txBody>
          <a:bodyPr/>
          <a:lstStyle/>
          <a:p>
            <a:r>
              <a:rPr lang="en-US" sz="3600"/>
              <a:t>Root treatment</a:t>
            </a:r>
            <a:endParaRPr lang="en-US" sz="3600" dirty="0"/>
          </a:p>
        </p:txBody>
      </p:sp>
      <p:pic>
        <p:nvPicPr>
          <p:cNvPr id="10" name="Picture 9" descr="A plant growing out of a patch of dirt&#10;&#10;Description automatically generated">
            <a:extLst>
              <a:ext uri="{FF2B5EF4-FFF2-40B4-BE49-F238E27FC236}">
                <a16:creationId xmlns:a16="http://schemas.microsoft.com/office/drawing/2014/main" id="{6F69909D-B641-B601-66CF-021FDFCB59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59200" y="1769507"/>
            <a:ext cx="4459887" cy="5017373"/>
          </a:xfrm>
          <a:prstGeom prst="rect">
            <a:avLst/>
          </a:prstGeom>
        </p:spPr>
      </p:pic>
      <p:pic>
        <p:nvPicPr>
          <p:cNvPr id="14" name="Picture 13" descr="A pile of grass and dirt&#10;&#10;Description automatically generated">
            <a:extLst>
              <a:ext uri="{FF2B5EF4-FFF2-40B4-BE49-F238E27FC236}">
                <a16:creationId xmlns:a16="http://schemas.microsoft.com/office/drawing/2014/main" id="{74C89826-79E6-6473-0732-C896BDC2B8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49714" y="2006057"/>
            <a:ext cx="4459887" cy="3344915"/>
          </a:xfrm>
          <a:prstGeom prst="rect">
            <a:avLst/>
          </a:prstGeom>
        </p:spPr>
      </p:pic>
      <p:pic>
        <p:nvPicPr>
          <p:cNvPr id="16" name="Picture 15" descr="A plant growing in the grass&#10;&#10;Description automatically generated">
            <a:extLst>
              <a:ext uri="{FF2B5EF4-FFF2-40B4-BE49-F238E27FC236}">
                <a16:creationId xmlns:a16="http://schemas.microsoft.com/office/drawing/2014/main" id="{BE0A4845-4E99-FE1E-4FCA-AF7849EB7E2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6982" y="2006057"/>
            <a:ext cx="4459887" cy="3291840"/>
          </a:xfrm>
          <a:prstGeom prst="rect">
            <a:avLst/>
          </a:prstGeom>
        </p:spPr>
      </p:pic>
      <p:sp>
        <p:nvSpPr>
          <p:cNvPr id="4" name="Title 1">
            <a:extLst>
              <a:ext uri="{FF2B5EF4-FFF2-40B4-BE49-F238E27FC236}">
                <a16:creationId xmlns:a16="http://schemas.microsoft.com/office/drawing/2014/main" id="{90E2927D-C0E2-38DE-3FB8-09283C4377E8}"/>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marL="457200" algn="ctr" rtl="0" fontAlgn="base">
              <a:spcBef>
                <a:spcPct val="0"/>
              </a:spcBef>
              <a:spcAft>
                <a:spcPct val="0"/>
              </a:spcAft>
              <a:defRPr sz="4400">
                <a:solidFill>
                  <a:schemeClr val="tx1"/>
                </a:solidFill>
                <a:latin typeface="Constantia" pitchFamily="18" charset="0"/>
              </a:defRPr>
            </a:lvl6pPr>
            <a:lvl7pPr marL="914400" algn="ctr" rtl="0" fontAlgn="base">
              <a:spcBef>
                <a:spcPct val="0"/>
              </a:spcBef>
              <a:spcAft>
                <a:spcPct val="0"/>
              </a:spcAft>
              <a:defRPr sz="4400">
                <a:solidFill>
                  <a:schemeClr val="tx1"/>
                </a:solidFill>
                <a:latin typeface="Constantia" pitchFamily="18" charset="0"/>
              </a:defRPr>
            </a:lvl7pPr>
            <a:lvl8pPr marL="1371600" algn="ctr" rtl="0" fontAlgn="base">
              <a:spcBef>
                <a:spcPct val="0"/>
              </a:spcBef>
              <a:spcAft>
                <a:spcPct val="0"/>
              </a:spcAft>
              <a:defRPr sz="4400">
                <a:solidFill>
                  <a:schemeClr val="tx1"/>
                </a:solidFill>
                <a:latin typeface="Constantia" pitchFamily="18" charset="0"/>
              </a:defRPr>
            </a:lvl8pPr>
            <a:lvl9pPr marL="1828800" algn="ctr" rtl="0" fontAlgn="base">
              <a:spcBef>
                <a:spcPct val="0"/>
              </a:spcBef>
              <a:spcAft>
                <a:spcPct val="0"/>
              </a:spcAft>
              <a:defRPr sz="4400">
                <a:solidFill>
                  <a:schemeClr val="tx1"/>
                </a:solidFill>
                <a:latin typeface="Constantia" pitchFamily="18" charset="0"/>
              </a:defRPr>
            </a:lvl9pPr>
          </a:lstStyle>
          <a:p>
            <a:r>
              <a:rPr lang="en-US" sz="3600" dirty="0"/>
              <a:t>Pot-bound Roots</a:t>
            </a:r>
          </a:p>
        </p:txBody>
      </p:sp>
      <p:pic>
        <p:nvPicPr>
          <p:cNvPr id="3" name="Graphic 2" descr="In love face with solid fill with solid fill">
            <a:extLst>
              <a:ext uri="{FF2B5EF4-FFF2-40B4-BE49-F238E27FC236}">
                <a16:creationId xmlns:a16="http://schemas.microsoft.com/office/drawing/2014/main" id="{2568FB55-1256-BC80-6200-79998DA4841B}"/>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422457" y="5680074"/>
            <a:ext cx="914400" cy="914400"/>
          </a:xfrm>
          <a:prstGeom prst="rect">
            <a:avLst/>
          </a:prstGeom>
        </p:spPr>
      </p:pic>
      <p:pic>
        <p:nvPicPr>
          <p:cNvPr id="5" name="Graphic 4" descr="Sad face with solid fill with solid fill">
            <a:extLst>
              <a:ext uri="{FF2B5EF4-FFF2-40B4-BE49-F238E27FC236}">
                <a16:creationId xmlns:a16="http://schemas.microsoft.com/office/drawing/2014/main" id="{CDD409A2-B23A-7D94-AAB1-6E6AB3E44846}"/>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39725" y="5668962"/>
            <a:ext cx="914400" cy="914400"/>
          </a:xfrm>
          <a:prstGeom prst="rect">
            <a:avLst/>
          </a:prstGeom>
        </p:spPr>
      </p:pic>
      <p:pic>
        <p:nvPicPr>
          <p:cNvPr id="6" name="Picture 21" descr="Header 5">
            <a:extLst>
              <a:ext uri="{FF2B5EF4-FFF2-40B4-BE49-F238E27FC236}">
                <a16:creationId xmlns:a16="http://schemas.microsoft.com/office/drawing/2014/main" id="{007D7C41-8432-BA03-92AD-AA73DD5858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B759F14-33E8-1652-50E9-0F362FC94B3A}"/>
              </a:ext>
            </a:extLst>
          </p:cNvPr>
          <p:cNvSpPr txBox="1"/>
          <p:nvPr/>
        </p:nvSpPr>
        <p:spPr>
          <a:xfrm>
            <a:off x="2144525" y="216206"/>
            <a:ext cx="6992990" cy="707886"/>
          </a:xfrm>
          <a:prstGeom prst="rect">
            <a:avLst/>
          </a:prstGeom>
          <a:noFill/>
        </p:spPr>
        <p:txBody>
          <a:bodyPr wrap="square" rtlCol="0">
            <a:spAutoFit/>
          </a:bodyPr>
          <a:lstStyle/>
          <a:p>
            <a:r>
              <a:rPr lang="en-US" sz="4000" dirty="0">
                <a:solidFill>
                  <a:schemeClr val="bg1"/>
                </a:solidFill>
              </a:rPr>
              <a:t>Root Bind</a:t>
            </a:r>
          </a:p>
        </p:txBody>
      </p:sp>
    </p:spTree>
    <p:extLst>
      <p:ext uri="{BB962C8B-B14F-4D97-AF65-F5344CB8AC3E}">
        <p14:creationId xmlns:p14="http://schemas.microsoft.com/office/powerpoint/2010/main" val="752831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descr="Header 5">
            <a:extLst>
              <a:ext uri="{FF2B5EF4-FFF2-40B4-BE49-F238E27FC236}">
                <a16:creationId xmlns:a16="http://schemas.microsoft.com/office/drawing/2014/main" id="{F59BA53D-5377-FFAD-8E4A-DDB026CD5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grass, outdoor, plant, tree&#10;&#10;Description automatically generated">
            <a:extLst>
              <a:ext uri="{FF2B5EF4-FFF2-40B4-BE49-F238E27FC236}">
                <a16:creationId xmlns:a16="http://schemas.microsoft.com/office/drawing/2014/main" id="{5AEFF585-0763-08F6-3BD4-9D06BD19BF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954078" y="2206870"/>
            <a:ext cx="4876800" cy="3657600"/>
          </a:xfrm>
          <a:prstGeom prst="rect">
            <a:avLst/>
          </a:prstGeom>
        </p:spPr>
      </p:pic>
      <p:pic>
        <p:nvPicPr>
          <p:cNvPr id="3" name="Content Placeholder 4">
            <a:extLst>
              <a:ext uri="{FF2B5EF4-FFF2-40B4-BE49-F238E27FC236}">
                <a16:creationId xmlns:a16="http://schemas.microsoft.com/office/drawing/2014/main" id="{507D1647-CA53-E82A-7816-B92BAC5ED17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rot="5400000">
            <a:off x="843281" y="220687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117E87-625A-429A-BDD4-CDE2501E9250}"/>
              </a:ext>
            </a:extLst>
          </p:cNvPr>
          <p:cNvSpPr>
            <a:spLocks noGrp="1"/>
          </p:cNvSpPr>
          <p:nvPr>
            <p:ph type="title"/>
          </p:nvPr>
        </p:nvSpPr>
        <p:spPr>
          <a:xfrm>
            <a:off x="2083340" y="0"/>
            <a:ext cx="10515600" cy="1325563"/>
          </a:xfrm>
        </p:spPr>
        <p:txBody>
          <a:bodyPr/>
          <a:lstStyle/>
          <a:p>
            <a:r>
              <a:rPr lang="en-US" sz="3600" dirty="0">
                <a:solidFill>
                  <a:schemeClr val="bg1"/>
                </a:solidFill>
              </a:rPr>
              <a:t>Circling, Girdling Roots</a:t>
            </a:r>
          </a:p>
        </p:txBody>
      </p:sp>
      <p:pic>
        <p:nvPicPr>
          <p:cNvPr id="4" name="Graphic 3" descr="Sad face with solid fill with solid fill">
            <a:extLst>
              <a:ext uri="{FF2B5EF4-FFF2-40B4-BE49-F238E27FC236}">
                <a16:creationId xmlns:a16="http://schemas.microsoft.com/office/drawing/2014/main" id="{B9F1F780-0667-F36E-7B85-5CB7EF4D9C6A}"/>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39119" y="2304768"/>
            <a:ext cx="914400" cy="914400"/>
          </a:xfrm>
          <a:prstGeom prst="rect">
            <a:avLst/>
          </a:prstGeom>
        </p:spPr>
      </p:pic>
    </p:spTree>
    <p:extLst>
      <p:ext uri="{BB962C8B-B14F-4D97-AF65-F5344CB8AC3E}">
        <p14:creationId xmlns:p14="http://schemas.microsoft.com/office/powerpoint/2010/main" val="1055569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1" descr="Header 5">
            <a:extLst>
              <a:ext uri="{FF2B5EF4-FFF2-40B4-BE49-F238E27FC236}">
                <a16:creationId xmlns:a16="http://schemas.microsoft.com/office/drawing/2014/main" id="{B473BA2A-F907-B370-0E6B-6F0B7E8A0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117E87-625A-429A-BDD4-CDE2501E9250}"/>
              </a:ext>
            </a:extLst>
          </p:cNvPr>
          <p:cNvSpPr>
            <a:spLocks noGrp="1"/>
          </p:cNvSpPr>
          <p:nvPr>
            <p:ph type="title"/>
          </p:nvPr>
        </p:nvSpPr>
        <p:spPr>
          <a:xfrm>
            <a:off x="2180617" y="0"/>
            <a:ext cx="10515600" cy="1325563"/>
          </a:xfrm>
        </p:spPr>
        <p:txBody>
          <a:bodyPr>
            <a:normAutofit/>
          </a:bodyPr>
          <a:lstStyle/>
          <a:p>
            <a:r>
              <a:rPr lang="en-US" sz="4000" dirty="0">
                <a:solidFill>
                  <a:schemeClr val="bg1"/>
                </a:solidFill>
              </a:rPr>
              <a:t>Root Treatment Before Planting</a:t>
            </a:r>
          </a:p>
        </p:txBody>
      </p:sp>
      <p:pic>
        <p:nvPicPr>
          <p:cNvPr id="4" name="Content Placeholder 4">
            <a:extLst>
              <a:ext uri="{FF2B5EF4-FFF2-40B4-BE49-F238E27FC236}">
                <a16:creationId xmlns:a16="http://schemas.microsoft.com/office/drawing/2014/main" id="{6C4F3A65-F840-BD94-EB3D-7B9DF27C2E0B}"/>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152082" y="2084950"/>
            <a:ext cx="5852160" cy="4389120"/>
          </a:xfrm>
        </p:spPr>
      </p:pic>
      <p:pic>
        <p:nvPicPr>
          <p:cNvPr id="6" name="Content Placeholder 4">
            <a:extLst>
              <a:ext uri="{FF2B5EF4-FFF2-40B4-BE49-F238E27FC236}">
                <a16:creationId xmlns:a16="http://schemas.microsoft.com/office/drawing/2014/main" id="{87F0BDC2-38AD-7870-BA1A-92C0C1A5951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6187759" y="2084950"/>
            <a:ext cx="5852159"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2" descr="Sad face with solid fill with solid fill">
            <a:extLst>
              <a:ext uri="{FF2B5EF4-FFF2-40B4-BE49-F238E27FC236}">
                <a16:creationId xmlns:a16="http://schemas.microsoft.com/office/drawing/2014/main" id="{A1BC58DF-EB59-CA4B-471F-3A2AF1D3A79B}"/>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2082" y="5559670"/>
            <a:ext cx="914400" cy="914400"/>
          </a:xfrm>
          <a:prstGeom prst="rect">
            <a:avLst/>
          </a:prstGeom>
        </p:spPr>
      </p:pic>
      <p:pic>
        <p:nvPicPr>
          <p:cNvPr id="5" name="Graphic 4" descr="In love face with solid fill with solid fill">
            <a:extLst>
              <a:ext uri="{FF2B5EF4-FFF2-40B4-BE49-F238E27FC236}">
                <a16:creationId xmlns:a16="http://schemas.microsoft.com/office/drawing/2014/main" id="{F1BC16C9-2269-D568-B7DC-5901B67744B2}"/>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1125200" y="1170550"/>
            <a:ext cx="914400" cy="914400"/>
          </a:xfrm>
          <a:prstGeom prst="rect">
            <a:avLst/>
          </a:prstGeom>
        </p:spPr>
      </p:pic>
    </p:spTree>
    <p:extLst>
      <p:ext uri="{BB962C8B-B14F-4D97-AF65-F5344CB8AC3E}">
        <p14:creationId xmlns:p14="http://schemas.microsoft.com/office/powerpoint/2010/main" val="2116738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descr="Header 5">
            <a:extLst>
              <a:ext uri="{FF2B5EF4-FFF2-40B4-BE49-F238E27FC236}">
                <a16:creationId xmlns:a16="http://schemas.microsoft.com/office/drawing/2014/main" id="{6CE06AFB-9D4E-87DA-7A4D-363CDDD2D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117E87-625A-429A-BDD4-CDE2501E9250}"/>
              </a:ext>
            </a:extLst>
          </p:cNvPr>
          <p:cNvSpPr>
            <a:spLocks noGrp="1"/>
          </p:cNvSpPr>
          <p:nvPr>
            <p:ph type="title"/>
          </p:nvPr>
        </p:nvSpPr>
        <p:spPr>
          <a:xfrm>
            <a:off x="2083340" y="0"/>
            <a:ext cx="10515600" cy="1325563"/>
          </a:xfrm>
        </p:spPr>
        <p:txBody>
          <a:bodyPr/>
          <a:lstStyle/>
          <a:p>
            <a:r>
              <a:rPr lang="en-US" sz="3600" dirty="0">
                <a:solidFill>
                  <a:schemeClr val="bg1"/>
                </a:solidFill>
              </a:rPr>
              <a:t>Girdling Roots Kill Trees</a:t>
            </a:r>
          </a:p>
        </p:txBody>
      </p:sp>
      <p:pic>
        <p:nvPicPr>
          <p:cNvPr id="5" name="Content Placeholder 4">
            <a:extLst>
              <a:ext uri="{FF2B5EF4-FFF2-40B4-BE49-F238E27FC236}">
                <a16:creationId xmlns:a16="http://schemas.microsoft.com/office/drawing/2014/main" id="{DCCAA6A5-2142-4DDC-A277-C8C83C11147A}"/>
              </a:ext>
            </a:extLst>
          </p:cNvPr>
          <p:cNvPicPr>
            <a:picLocks noGrp="1" noChangeAspect="1"/>
          </p:cNvPicPr>
          <p:nvPr>
            <p:ph idx="1"/>
          </p:nvPr>
        </p:nvPicPr>
        <p:blipFill>
          <a:blip r:embed="rId4">
            <a:extLst>
              <a:ext uri="{28A0092B-C50C-407E-A947-70E740481C1C}">
                <a14:useLocalDpi xmlns:a14="http://schemas.microsoft.com/office/drawing/2010/main"/>
              </a:ext>
            </a:extLst>
          </a:blip>
          <a:srcRect/>
          <a:stretch/>
        </p:blipFill>
        <p:spPr>
          <a:xfrm>
            <a:off x="609600" y="1999308"/>
            <a:ext cx="5852161" cy="4389120"/>
          </a:xfrm>
        </p:spPr>
      </p:pic>
      <p:pic>
        <p:nvPicPr>
          <p:cNvPr id="6" name="Content Placeholder 4">
            <a:extLst>
              <a:ext uri="{FF2B5EF4-FFF2-40B4-BE49-F238E27FC236}">
                <a16:creationId xmlns:a16="http://schemas.microsoft.com/office/drawing/2014/main" id="{1DFA40D6-3FE1-4125-9CE9-995F4751CD6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61020" y="1999308"/>
            <a:ext cx="3291840" cy="4389120"/>
          </a:xfrm>
          <a:prstGeom prst="rect">
            <a:avLst/>
          </a:prstGeom>
        </p:spPr>
      </p:pic>
    </p:spTree>
    <p:extLst>
      <p:ext uri="{BB962C8B-B14F-4D97-AF65-F5344CB8AC3E}">
        <p14:creationId xmlns:p14="http://schemas.microsoft.com/office/powerpoint/2010/main" val="455106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descr="Header 5">
            <a:extLst>
              <a:ext uri="{FF2B5EF4-FFF2-40B4-BE49-F238E27FC236}">
                <a16:creationId xmlns:a16="http://schemas.microsoft.com/office/drawing/2014/main" id="{2622EB85-91C5-25C8-F97B-43CD19A45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117E87-625A-429A-BDD4-CDE2501E9250}"/>
              </a:ext>
            </a:extLst>
          </p:cNvPr>
          <p:cNvSpPr>
            <a:spLocks noGrp="1"/>
          </p:cNvSpPr>
          <p:nvPr>
            <p:ph type="title"/>
          </p:nvPr>
        </p:nvSpPr>
        <p:spPr>
          <a:xfrm>
            <a:off x="2210221" y="0"/>
            <a:ext cx="10515600" cy="1325563"/>
          </a:xfrm>
        </p:spPr>
        <p:txBody>
          <a:bodyPr/>
          <a:lstStyle/>
          <a:p>
            <a:r>
              <a:rPr lang="en-US" sz="3600" dirty="0">
                <a:solidFill>
                  <a:schemeClr val="bg1"/>
                </a:solidFill>
              </a:rPr>
              <a:t>Impact of Girdling Roots</a:t>
            </a:r>
          </a:p>
        </p:txBody>
      </p:sp>
      <p:pic>
        <p:nvPicPr>
          <p:cNvPr id="4" name="Content Placeholder 4">
            <a:extLst>
              <a:ext uri="{FF2B5EF4-FFF2-40B4-BE49-F238E27FC236}">
                <a16:creationId xmlns:a16="http://schemas.microsoft.com/office/drawing/2014/main" id="{B81C28CA-3DDC-3E15-C976-0C13CD74C046}"/>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125000"/>
                    </a14:imgEffect>
                  </a14:imgLayer>
                </a14:imgProps>
              </a:ext>
              <a:ext uri="{28A0092B-C50C-407E-A947-70E740481C1C}">
                <a14:useLocalDpi xmlns:a14="http://schemas.microsoft.com/office/drawing/2010/main"/>
              </a:ext>
            </a:extLst>
          </a:blip>
          <a:srcRect/>
          <a:stretch/>
        </p:blipFill>
        <p:spPr bwMode="auto">
          <a:xfrm>
            <a:off x="15661" y="3428999"/>
            <a:ext cx="4389120"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descr="A picture containing outdoor, tree, plant, fence&#10;&#10;Description automatically generated">
            <a:extLst>
              <a:ext uri="{FF2B5EF4-FFF2-40B4-BE49-F238E27FC236}">
                <a16:creationId xmlns:a16="http://schemas.microsoft.com/office/drawing/2014/main" id="{F6E28E67-A5B1-9CE1-CE88-1C3883487340}"/>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rot="5400000">
            <a:off x="3871803" y="2075518"/>
            <a:ext cx="4389120" cy="3291840"/>
          </a:xfrm>
          <a:prstGeom prst="rect">
            <a:avLst/>
          </a:prstGeom>
        </p:spPr>
      </p:pic>
      <p:pic>
        <p:nvPicPr>
          <p:cNvPr id="8" name="Content Placeholder 4">
            <a:extLst>
              <a:ext uri="{FF2B5EF4-FFF2-40B4-BE49-F238E27FC236}">
                <a16:creationId xmlns:a16="http://schemas.microsoft.com/office/drawing/2014/main" id="{0B486606-6C90-7E55-4D2E-190E1DA583FB}"/>
              </a:ext>
            </a:extLst>
          </p:cNvPr>
          <p:cNvPicPr>
            <a:picLocks noChangeAspect="1"/>
          </p:cNvPicPr>
          <p:nvPr/>
        </p:nvPicPr>
        <p:blipFill>
          <a:blip r:embed="rId7" cstate="screen">
            <a:extLst>
              <a:ext uri="{BEBA8EAE-BF5A-486C-A8C5-ECC9F3942E4B}">
                <a14:imgProps xmlns:a14="http://schemas.microsoft.com/office/drawing/2010/main">
                  <a14:imgLayer r:embed="rId8">
                    <a14:imgEffect>
                      <a14:saturation sat="125000"/>
                    </a14:imgEffect>
                  </a14:imgLayer>
                </a14:imgProps>
              </a:ext>
              <a:ext uri="{28A0092B-C50C-407E-A947-70E740481C1C}">
                <a14:useLocalDpi xmlns:a14="http://schemas.microsoft.com/office/drawing/2010/main"/>
              </a:ext>
            </a:extLst>
          </a:blip>
          <a:srcRect/>
          <a:stretch/>
        </p:blipFill>
        <p:spPr bwMode="auto">
          <a:xfrm>
            <a:off x="7743607" y="3429000"/>
            <a:ext cx="4389120" cy="329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3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descr="Header 5">
            <a:extLst>
              <a:ext uri="{FF2B5EF4-FFF2-40B4-BE49-F238E27FC236}">
                <a16:creationId xmlns:a16="http://schemas.microsoft.com/office/drawing/2014/main" id="{1F7FBC95-0630-83D0-3680-049013B12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117E87-625A-429A-BDD4-CDE2501E9250}"/>
              </a:ext>
            </a:extLst>
          </p:cNvPr>
          <p:cNvSpPr>
            <a:spLocks noGrp="1"/>
          </p:cNvSpPr>
          <p:nvPr>
            <p:ph type="title"/>
          </p:nvPr>
        </p:nvSpPr>
        <p:spPr>
          <a:xfrm>
            <a:off x="2122251" y="69799"/>
            <a:ext cx="10515600" cy="1325563"/>
          </a:xfrm>
        </p:spPr>
        <p:txBody>
          <a:bodyPr/>
          <a:lstStyle/>
          <a:p>
            <a:r>
              <a:rPr lang="en-US" sz="3600" dirty="0">
                <a:solidFill>
                  <a:schemeClr val="bg1"/>
                </a:solidFill>
              </a:rPr>
              <a:t>Ties, Burlap, Wire Basket</a:t>
            </a:r>
          </a:p>
        </p:txBody>
      </p:sp>
      <p:pic>
        <p:nvPicPr>
          <p:cNvPr id="5" name="Content Placeholder 4">
            <a:extLst>
              <a:ext uri="{FF2B5EF4-FFF2-40B4-BE49-F238E27FC236}">
                <a16:creationId xmlns:a16="http://schemas.microsoft.com/office/drawing/2014/main" id="{DCCAA6A5-2142-4DDC-A277-C8C83C11147A}"/>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3244044" y="2194242"/>
            <a:ext cx="5852161" cy="4389120"/>
          </a:xfrm>
        </p:spPr>
      </p:pic>
      <p:cxnSp>
        <p:nvCxnSpPr>
          <p:cNvPr id="7" name="Straight Arrow Connector 6">
            <a:extLst>
              <a:ext uri="{FF2B5EF4-FFF2-40B4-BE49-F238E27FC236}">
                <a16:creationId xmlns:a16="http://schemas.microsoft.com/office/drawing/2014/main" id="{43F9A988-4344-4C86-B294-043C38BA53B0}"/>
              </a:ext>
            </a:extLst>
          </p:cNvPr>
          <p:cNvCxnSpPr>
            <a:cxnSpLocks/>
          </p:cNvCxnSpPr>
          <p:nvPr/>
        </p:nvCxnSpPr>
        <p:spPr>
          <a:xfrm>
            <a:off x="4440011" y="3792002"/>
            <a:ext cx="111083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2864C8C-F440-4F68-991D-4C41CFA26E02}"/>
              </a:ext>
            </a:extLst>
          </p:cNvPr>
          <p:cNvCxnSpPr>
            <a:cxnSpLocks/>
          </p:cNvCxnSpPr>
          <p:nvPr/>
        </p:nvCxnSpPr>
        <p:spPr>
          <a:xfrm>
            <a:off x="3485841" y="5173473"/>
            <a:ext cx="111083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64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1" descr="Header 5">
            <a:extLst>
              <a:ext uri="{FF2B5EF4-FFF2-40B4-BE49-F238E27FC236}">
                <a16:creationId xmlns:a16="http://schemas.microsoft.com/office/drawing/2014/main" id="{A7AD79AB-BF05-44A5-964D-74FCE1EDD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a:extLst>
              <a:ext uri="{FF2B5EF4-FFF2-40B4-BE49-F238E27FC236}">
                <a16:creationId xmlns:a16="http://schemas.microsoft.com/office/drawing/2014/main" id="{3680A35E-FDBC-44DF-8EA5-E86E33509086}"/>
              </a:ext>
            </a:extLst>
          </p:cNvPr>
          <p:cNvSpPr>
            <a:spLocks noGrp="1" noChangeArrowheads="1"/>
          </p:cNvSpPr>
          <p:nvPr>
            <p:ph type="title"/>
          </p:nvPr>
        </p:nvSpPr>
        <p:spPr>
          <a:xfrm>
            <a:off x="2743200" y="0"/>
            <a:ext cx="8229600" cy="1219200"/>
          </a:xfrm>
        </p:spPr>
        <p:txBody>
          <a:bodyPr/>
          <a:lstStyle/>
          <a:p>
            <a:r>
              <a:rPr lang="en-US" altLang="en-US" sz="4000" dirty="0">
                <a:solidFill>
                  <a:schemeClr val="bg1"/>
                </a:solidFill>
              </a:rPr>
              <a:t>Pennsylvania’s Forests</a:t>
            </a:r>
          </a:p>
        </p:txBody>
      </p:sp>
      <p:sp>
        <p:nvSpPr>
          <p:cNvPr id="2" name="TextBox 1">
            <a:extLst>
              <a:ext uri="{FF2B5EF4-FFF2-40B4-BE49-F238E27FC236}">
                <a16:creationId xmlns:a16="http://schemas.microsoft.com/office/drawing/2014/main" id="{3518E3E9-2639-4CB5-93FB-661283B06B02}"/>
              </a:ext>
            </a:extLst>
          </p:cNvPr>
          <p:cNvSpPr txBox="1"/>
          <p:nvPr/>
        </p:nvSpPr>
        <p:spPr>
          <a:xfrm>
            <a:off x="1121811" y="1512249"/>
            <a:ext cx="6758609" cy="954107"/>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B3468"/>
                </a:solidFill>
                <a:effectLst/>
                <a:uLnTx/>
                <a:uFillTx/>
                <a:latin typeface="Arial"/>
                <a:ea typeface="+mn-ea"/>
                <a:cs typeface="+mn-cs"/>
              </a:rPr>
              <a:t>17 million forested acres in PA</a:t>
            </a: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srgbClr val="0B3468"/>
              </a:solidFill>
              <a:latin typeface="Arial"/>
            </a:endParaRPr>
          </a:p>
        </p:txBody>
      </p:sp>
      <p:sp>
        <p:nvSpPr>
          <p:cNvPr id="3" name="TextBox 2">
            <a:extLst>
              <a:ext uri="{FF2B5EF4-FFF2-40B4-BE49-F238E27FC236}">
                <a16:creationId xmlns:a16="http://schemas.microsoft.com/office/drawing/2014/main" id="{2A76CB73-D57C-4B6C-9AD3-766F79C49DD3}"/>
              </a:ext>
            </a:extLst>
          </p:cNvPr>
          <p:cNvSpPr txBox="1"/>
          <p:nvPr/>
        </p:nvSpPr>
        <p:spPr>
          <a:xfrm>
            <a:off x="2215116" y="4824443"/>
            <a:ext cx="7761767"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70% is privately owned –remaining is federal/local</a:t>
            </a:r>
          </a:p>
        </p:txBody>
      </p:sp>
      <p:sp>
        <p:nvSpPr>
          <p:cNvPr id="4" name="TextBox 3">
            <a:extLst>
              <a:ext uri="{FF2B5EF4-FFF2-40B4-BE49-F238E27FC236}">
                <a16:creationId xmlns:a16="http://schemas.microsoft.com/office/drawing/2014/main" id="{61E57D92-A78A-49C3-8800-E3D72A62B887}"/>
              </a:ext>
            </a:extLst>
          </p:cNvPr>
          <p:cNvSpPr txBox="1"/>
          <p:nvPr/>
        </p:nvSpPr>
        <p:spPr>
          <a:xfrm>
            <a:off x="1121811" y="5383034"/>
            <a:ext cx="8171045"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t>86,000 miles of waterways-second in the US</a:t>
            </a:r>
          </a:p>
        </p:txBody>
      </p:sp>
      <p:sp>
        <p:nvSpPr>
          <p:cNvPr id="6" name="Rectangle 5">
            <a:extLst>
              <a:ext uri="{FF2B5EF4-FFF2-40B4-BE49-F238E27FC236}">
                <a16:creationId xmlns:a16="http://schemas.microsoft.com/office/drawing/2014/main" id="{07BF0DFF-B2AF-4EF5-B96C-3B135356457E}"/>
              </a:ext>
            </a:extLst>
          </p:cNvPr>
          <p:cNvSpPr/>
          <p:nvPr/>
        </p:nvSpPr>
        <p:spPr>
          <a:xfrm>
            <a:off x="2215116" y="1891010"/>
            <a:ext cx="6096000" cy="1569660"/>
          </a:xfrm>
          <a:prstGeom prst="rect">
            <a:avLst/>
          </a:prstGeom>
        </p:spPr>
        <p:txBody>
          <a:bodyPr>
            <a:spAutoFit/>
          </a:bodyPr>
          <a:lstStyle/>
          <a:p>
            <a:pPr>
              <a:buFont typeface="Arial" panose="020B0604020202020204" pitchFamily="34" charset="0"/>
              <a:buChar char="•"/>
            </a:pPr>
            <a:r>
              <a:rPr lang="en-US" sz="2400" dirty="0">
                <a:solidFill>
                  <a:schemeClr val="accent1"/>
                </a:solidFill>
              </a:rPr>
              <a:t>Northern hardwood forest</a:t>
            </a:r>
          </a:p>
          <a:p>
            <a:pPr>
              <a:buFont typeface="Arial" panose="020B0604020202020204" pitchFamily="34" charset="0"/>
              <a:buChar char="•"/>
            </a:pPr>
            <a:r>
              <a:rPr lang="en-US" sz="2400" dirty="0">
                <a:solidFill>
                  <a:schemeClr val="accent1"/>
                </a:solidFill>
              </a:rPr>
              <a:t>Oak-hickory forest</a:t>
            </a:r>
          </a:p>
          <a:p>
            <a:pPr>
              <a:buFont typeface="Arial" panose="020B0604020202020204" pitchFamily="34" charset="0"/>
              <a:buChar char="•"/>
            </a:pPr>
            <a:r>
              <a:rPr lang="en-US" sz="2400" dirty="0">
                <a:solidFill>
                  <a:schemeClr val="accent1"/>
                </a:solidFill>
              </a:rPr>
              <a:t>Great Lakes beech-maple forest</a:t>
            </a:r>
          </a:p>
          <a:p>
            <a:pPr>
              <a:buFont typeface="Arial" panose="020B0604020202020204" pitchFamily="34" charset="0"/>
              <a:buChar char="•"/>
            </a:pPr>
            <a:r>
              <a:rPr lang="en-US" sz="2400" dirty="0">
                <a:solidFill>
                  <a:schemeClr val="accent1"/>
                </a:solidFill>
              </a:rPr>
              <a:t>Mesophytic forest</a:t>
            </a:r>
            <a:endParaRPr lang="en-US" sz="2400" b="0" i="0" dirty="0">
              <a:solidFill>
                <a:schemeClr val="accent1"/>
              </a:solidFill>
              <a:effectLst/>
            </a:endParaRPr>
          </a:p>
        </p:txBody>
      </p:sp>
      <p:sp>
        <p:nvSpPr>
          <p:cNvPr id="7" name="TextBox 6">
            <a:extLst>
              <a:ext uri="{FF2B5EF4-FFF2-40B4-BE49-F238E27FC236}">
                <a16:creationId xmlns:a16="http://schemas.microsoft.com/office/drawing/2014/main" id="{AFBD6427-612B-4213-AA2C-6F173EB18614}"/>
              </a:ext>
            </a:extLst>
          </p:cNvPr>
          <p:cNvSpPr txBox="1"/>
          <p:nvPr/>
        </p:nvSpPr>
        <p:spPr>
          <a:xfrm>
            <a:off x="1121811" y="4461408"/>
            <a:ext cx="8484781"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t>State Forest System has 2.2 million acres </a:t>
            </a:r>
          </a:p>
        </p:txBody>
      </p:sp>
      <p:pic>
        <p:nvPicPr>
          <p:cNvPr id="5" name="Picture 4">
            <a:extLst>
              <a:ext uri="{FF2B5EF4-FFF2-40B4-BE49-F238E27FC236}">
                <a16:creationId xmlns:a16="http://schemas.microsoft.com/office/drawing/2014/main" id="{019C1065-1B14-4C13-9FF7-1D6F8E7DAF96}"/>
              </a:ext>
            </a:extLst>
          </p:cNvPr>
          <p:cNvPicPr>
            <a:picLocks noChangeAspect="1"/>
          </p:cNvPicPr>
          <p:nvPr/>
        </p:nvPicPr>
        <p:blipFill>
          <a:blip r:embed="rId4"/>
          <a:stretch>
            <a:fillRect/>
          </a:stretch>
        </p:blipFill>
        <p:spPr>
          <a:xfrm>
            <a:off x="7299030" y="1512249"/>
            <a:ext cx="4429143" cy="2548215"/>
          </a:xfrm>
          <a:prstGeom prst="rect">
            <a:avLst/>
          </a:prstGeom>
        </p:spPr>
      </p:pic>
      <p:sp>
        <p:nvSpPr>
          <p:cNvPr id="8" name="TextBox 7">
            <a:extLst>
              <a:ext uri="{FF2B5EF4-FFF2-40B4-BE49-F238E27FC236}">
                <a16:creationId xmlns:a16="http://schemas.microsoft.com/office/drawing/2014/main" id="{99298010-EB68-4C57-ADD1-A99C0FD8AD3E}"/>
              </a:ext>
            </a:extLst>
          </p:cNvPr>
          <p:cNvSpPr txBox="1"/>
          <p:nvPr/>
        </p:nvSpPr>
        <p:spPr>
          <a:xfrm>
            <a:off x="1119191" y="3581948"/>
            <a:ext cx="5806928"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 $20 billion wood products industry that directly employs 60,000 people</a:t>
            </a:r>
          </a:p>
        </p:txBody>
      </p:sp>
    </p:spTree>
    <p:extLst>
      <p:ext uri="{BB962C8B-B14F-4D97-AF65-F5344CB8AC3E}">
        <p14:creationId xmlns:p14="http://schemas.microsoft.com/office/powerpoint/2010/main" val="2779260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Header 5">
            <a:extLst>
              <a:ext uri="{FF2B5EF4-FFF2-40B4-BE49-F238E27FC236}">
                <a16:creationId xmlns:a16="http://schemas.microsoft.com/office/drawing/2014/main" id="{A2E020D9-3118-DA7A-BDA0-61C89134A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CC1BAD3-4F6A-4B1F-BF63-B8CF2CA676BB}"/>
              </a:ext>
            </a:extLst>
          </p:cNvPr>
          <p:cNvSpPr>
            <a:spLocks noGrp="1"/>
          </p:cNvSpPr>
          <p:nvPr>
            <p:ph type="title"/>
          </p:nvPr>
        </p:nvSpPr>
        <p:spPr>
          <a:xfrm>
            <a:off x="2178997" y="-526288"/>
            <a:ext cx="11906654" cy="2414650"/>
          </a:xfrm>
        </p:spPr>
        <p:txBody>
          <a:bodyPr>
            <a:normAutofit/>
          </a:bodyPr>
          <a:lstStyle/>
          <a:p>
            <a:r>
              <a:rPr lang="en-US" dirty="0">
                <a:solidFill>
                  <a:schemeClr val="bg1"/>
                </a:solidFill>
              </a:rPr>
              <a:t>Pruning  and Other Mechanical Damage</a:t>
            </a:r>
          </a:p>
        </p:txBody>
      </p:sp>
      <p:sp>
        <p:nvSpPr>
          <p:cNvPr id="3" name="Content Placeholder 2">
            <a:extLst>
              <a:ext uri="{FF2B5EF4-FFF2-40B4-BE49-F238E27FC236}">
                <a16:creationId xmlns:a16="http://schemas.microsoft.com/office/drawing/2014/main" id="{948C6E09-5F2D-4DE8-BAE4-86A554468EB1}"/>
              </a:ext>
            </a:extLst>
          </p:cNvPr>
          <p:cNvSpPr>
            <a:spLocks noGrp="1"/>
          </p:cNvSpPr>
          <p:nvPr>
            <p:ph idx="1"/>
          </p:nvPr>
        </p:nvSpPr>
        <p:spPr/>
        <p:txBody>
          <a:bodyPr/>
          <a:lstStyle/>
          <a:p>
            <a:endParaRPr lang="en-US" dirty="0"/>
          </a:p>
          <a:p>
            <a:endParaRPr lang="en-US" dirty="0"/>
          </a:p>
          <a:p>
            <a:r>
              <a:rPr lang="en-US" sz="2400" dirty="0"/>
              <a:t>Pruning removes energy source</a:t>
            </a:r>
          </a:p>
          <a:p>
            <a:r>
              <a:rPr lang="en-US" sz="2400" dirty="0"/>
              <a:t>Pruning reduces root growth</a:t>
            </a:r>
          </a:p>
          <a:p>
            <a:r>
              <a:rPr lang="en-US" sz="2400" dirty="0"/>
              <a:t>Pruning is mechanical damage, creates wounds</a:t>
            </a:r>
          </a:p>
          <a:p>
            <a:r>
              <a:rPr lang="en-US" sz="2400" dirty="0"/>
              <a:t>Pruning can introduce pests and diseases </a:t>
            </a:r>
          </a:p>
          <a:p>
            <a:pPr marL="0" indent="0" algn="ctr">
              <a:buNone/>
            </a:pPr>
            <a:endParaRPr lang="en-US" sz="2400" b="1" dirty="0">
              <a:solidFill>
                <a:srgbClr val="FF0000"/>
              </a:solidFill>
            </a:endParaRPr>
          </a:p>
          <a:p>
            <a:pPr marL="0" indent="0" algn="ctr">
              <a:buNone/>
            </a:pPr>
            <a:r>
              <a:rPr lang="en-US" sz="2400" b="1" dirty="0">
                <a:solidFill>
                  <a:srgbClr val="FF0000"/>
                </a:solidFill>
              </a:rPr>
              <a:t>PRUNE WITH A PURPOSE</a:t>
            </a:r>
          </a:p>
          <a:p>
            <a:endParaRPr lang="en-US" dirty="0"/>
          </a:p>
        </p:txBody>
      </p:sp>
    </p:spTree>
    <p:extLst>
      <p:ext uri="{BB962C8B-B14F-4D97-AF65-F5344CB8AC3E}">
        <p14:creationId xmlns:p14="http://schemas.microsoft.com/office/powerpoint/2010/main" val="204821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Header 5">
            <a:extLst>
              <a:ext uri="{FF2B5EF4-FFF2-40B4-BE49-F238E27FC236}">
                <a16:creationId xmlns:a16="http://schemas.microsoft.com/office/drawing/2014/main" id="{BE853E2D-B047-2F6C-A3F2-44979699C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117E87-625A-429A-BDD4-CDE2501E9250}"/>
              </a:ext>
            </a:extLst>
          </p:cNvPr>
          <p:cNvSpPr>
            <a:spLocks noGrp="1"/>
          </p:cNvSpPr>
          <p:nvPr>
            <p:ph type="title"/>
          </p:nvPr>
        </p:nvSpPr>
        <p:spPr>
          <a:xfrm>
            <a:off x="2183747" y="32275"/>
            <a:ext cx="10515600" cy="1325563"/>
          </a:xfrm>
        </p:spPr>
        <p:txBody>
          <a:bodyPr/>
          <a:lstStyle/>
          <a:p>
            <a:r>
              <a:rPr lang="en-US" dirty="0">
                <a:solidFill>
                  <a:schemeClr val="bg1"/>
                </a:solidFill>
              </a:rPr>
              <a:t>Pruning</a:t>
            </a:r>
          </a:p>
        </p:txBody>
      </p:sp>
      <p:pic>
        <p:nvPicPr>
          <p:cNvPr id="5" name="Content Placeholder 4">
            <a:extLst>
              <a:ext uri="{FF2B5EF4-FFF2-40B4-BE49-F238E27FC236}">
                <a16:creationId xmlns:a16="http://schemas.microsoft.com/office/drawing/2014/main" id="{DCCAA6A5-2142-4DDC-A277-C8C83C11147A}"/>
              </a:ext>
            </a:extLst>
          </p:cNvPr>
          <p:cNvPicPr>
            <a:picLocks noGrp="1" noChangeAspect="1"/>
          </p:cNvPicPr>
          <p:nvPr>
            <p:ph idx="1"/>
          </p:nvPr>
        </p:nvPicPr>
        <p:blipFill>
          <a:blip r:embed="rId4">
            <a:extLst>
              <a:ext uri="{28A0092B-C50C-407E-A947-70E740481C1C}">
                <a14:useLocalDpi xmlns:a14="http://schemas.microsoft.com/office/drawing/2010/main"/>
              </a:ext>
            </a:extLst>
          </a:blip>
          <a:srcRect l="-38159" r="38159"/>
          <a:stretch>
            <a:fillRect/>
          </a:stretch>
        </p:blipFill>
        <p:spPr>
          <a:xfrm>
            <a:off x="7441547" y="234923"/>
            <a:ext cx="4331353" cy="6257952"/>
          </a:xfrm>
        </p:spPr>
      </p:pic>
      <p:sp>
        <p:nvSpPr>
          <p:cNvPr id="3" name="TextBox 2">
            <a:extLst>
              <a:ext uri="{FF2B5EF4-FFF2-40B4-BE49-F238E27FC236}">
                <a16:creationId xmlns:a16="http://schemas.microsoft.com/office/drawing/2014/main" id="{3E37ADAF-8BCC-4344-A4C5-9DB25D355E9A}"/>
              </a:ext>
            </a:extLst>
          </p:cNvPr>
          <p:cNvSpPr txBox="1"/>
          <p:nvPr/>
        </p:nvSpPr>
        <p:spPr>
          <a:xfrm>
            <a:off x="0" y="1745288"/>
            <a:ext cx="8178799" cy="3754874"/>
          </a:xfrm>
          <a:prstGeom prst="rect">
            <a:avLst/>
          </a:prstGeom>
          <a:solidFill>
            <a:srgbClr val="FFFFFF"/>
          </a:solidFill>
        </p:spPr>
        <p:txBody>
          <a:bodyPr wrap="square" lIns="548640" rtlCol="0">
            <a:sp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What to cut:</a:t>
            </a:r>
          </a:p>
          <a:p>
            <a:pPr marL="342900" indent="-342900">
              <a:spcAft>
                <a:spcPts val="600"/>
              </a:spcAft>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The less vigorous branch of the competing leaders</a:t>
            </a:r>
          </a:p>
          <a:p>
            <a:pPr marL="342900" indent="-342900">
              <a:spcAft>
                <a:spcPts val="600"/>
              </a:spcAft>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Malformed branches</a:t>
            </a:r>
          </a:p>
          <a:p>
            <a:pPr marL="342900" indent="-342900">
              <a:spcAft>
                <a:spcPts val="600"/>
              </a:spcAft>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Crossing branches</a:t>
            </a:r>
          </a:p>
          <a:p>
            <a:pPr marL="342900" indent="-342900">
              <a:spcAft>
                <a:spcPts val="600"/>
              </a:spcAft>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Water sprouts</a:t>
            </a:r>
          </a:p>
          <a:p>
            <a:pPr marL="342900" indent="-342900">
              <a:spcAft>
                <a:spcPts val="600"/>
              </a:spcAft>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Branches growing at sharp or unnatural angle</a:t>
            </a:r>
          </a:p>
          <a:p>
            <a:pPr marL="342900" indent="-342900">
              <a:spcAft>
                <a:spcPts val="600"/>
              </a:spcAft>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Broken, or damaged branches</a:t>
            </a:r>
          </a:p>
          <a:p>
            <a:pPr marL="342900" indent="-342900">
              <a:spcAft>
                <a:spcPts val="600"/>
              </a:spcAft>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Lower branches - over time as needed</a:t>
            </a:r>
          </a:p>
          <a:p>
            <a:pPr marL="342900" indent="-342900">
              <a:spcAft>
                <a:spcPts val="600"/>
              </a:spcAft>
              <a:buAutoNum type="arabicPeriod"/>
            </a:pPr>
            <a:r>
              <a:rPr lang="en-US" sz="2000" dirty="0">
                <a:latin typeface="Tahoma" panose="020B0604030504040204" pitchFamily="34" charset="0"/>
                <a:ea typeface="Tahoma" panose="020B0604030504040204" pitchFamily="34" charset="0"/>
                <a:cs typeface="Tahoma" panose="020B0604030504040204" pitchFamily="34" charset="0"/>
              </a:rPr>
              <a:t>Suckers</a:t>
            </a:r>
          </a:p>
          <a:p>
            <a:pPr marL="342900" indent="-342900">
              <a:buAutoNum type="arabicPeriod"/>
            </a:pPr>
            <a:endParaRPr lang="en-US" dirty="0"/>
          </a:p>
        </p:txBody>
      </p:sp>
    </p:spTree>
    <p:extLst>
      <p:ext uri="{BB962C8B-B14F-4D97-AF65-F5344CB8AC3E}">
        <p14:creationId xmlns:p14="http://schemas.microsoft.com/office/powerpoint/2010/main" val="2744485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1" descr="Header 5">
            <a:extLst>
              <a:ext uri="{FF2B5EF4-FFF2-40B4-BE49-F238E27FC236}">
                <a16:creationId xmlns:a16="http://schemas.microsoft.com/office/drawing/2014/main" id="{20A94F93-2DA9-E588-5EB0-C0BC879E1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0722EE-730D-41A0-9AE1-55A0D35A6A44}"/>
              </a:ext>
            </a:extLst>
          </p:cNvPr>
          <p:cNvSpPr>
            <a:spLocks noGrp="1"/>
          </p:cNvSpPr>
          <p:nvPr>
            <p:ph type="title"/>
          </p:nvPr>
        </p:nvSpPr>
        <p:spPr>
          <a:xfrm>
            <a:off x="2201825" y="-22879"/>
            <a:ext cx="10515600" cy="1325563"/>
          </a:xfrm>
        </p:spPr>
        <p:txBody>
          <a:bodyPr/>
          <a:lstStyle/>
          <a:p>
            <a:r>
              <a:rPr lang="en-US" sz="3600" dirty="0">
                <a:solidFill>
                  <a:schemeClr val="bg1"/>
                </a:solidFill>
              </a:rPr>
              <a:t>Proper Pruning Cuts</a:t>
            </a:r>
          </a:p>
        </p:txBody>
      </p:sp>
      <p:pic>
        <p:nvPicPr>
          <p:cNvPr id="6" name="Picture 5">
            <a:extLst>
              <a:ext uri="{FF2B5EF4-FFF2-40B4-BE49-F238E27FC236}">
                <a16:creationId xmlns:a16="http://schemas.microsoft.com/office/drawing/2014/main" id="{AA5F712F-1218-459D-9EC1-9607863E95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987" y="2096621"/>
            <a:ext cx="5867013" cy="4389120"/>
          </a:xfrm>
          <a:prstGeom prst="rect">
            <a:avLst/>
          </a:prstGeom>
        </p:spPr>
      </p:pic>
      <p:pic>
        <p:nvPicPr>
          <p:cNvPr id="3" name="Picture 2">
            <a:extLst>
              <a:ext uri="{FF2B5EF4-FFF2-40B4-BE49-F238E27FC236}">
                <a16:creationId xmlns:a16="http://schemas.microsoft.com/office/drawing/2014/main" id="{6E953D72-12E4-50DA-75D3-A889574A184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60728" y="2096621"/>
            <a:ext cx="5394960" cy="4389120"/>
          </a:xfrm>
          <a:prstGeom prst="rect">
            <a:avLst/>
          </a:prstGeom>
        </p:spPr>
      </p:pic>
      <p:sp>
        <p:nvSpPr>
          <p:cNvPr id="4" name="Arc 3">
            <a:extLst>
              <a:ext uri="{FF2B5EF4-FFF2-40B4-BE49-F238E27FC236}">
                <a16:creationId xmlns:a16="http://schemas.microsoft.com/office/drawing/2014/main" id="{65CCC17B-57BA-194F-F7CA-18C1EF1B162C}"/>
              </a:ext>
            </a:extLst>
          </p:cNvPr>
          <p:cNvSpPr/>
          <p:nvPr/>
        </p:nvSpPr>
        <p:spPr>
          <a:xfrm rot="11689793">
            <a:off x="9752141" y="557669"/>
            <a:ext cx="3957880" cy="4934755"/>
          </a:xfrm>
          <a:prstGeom prst="arc">
            <a:avLst>
              <a:gd name="adj1" fmla="val 16371588"/>
              <a:gd name="adj2" fmla="val 0"/>
            </a:avLst>
          </a:prstGeom>
          <a:noFill/>
          <a:ln w="762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E5804203-E11E-A867-489E-1A0EBB467234}"/>
              </a:ext>
            </a:extLst>
          </p:cNvPr>
          <p:cNvSpPr txBox="1"/>
          <p:nvPr/>
        </p:nvSpPr>
        <p:spPr>
          <a:xfrm>
            <a:off x="10744680" y="1964924"/>
            <a:ext cx="356448" cy="523220"/>
          </a:xfrm>
          <a:prstGeom prst="rect">
            <a:avLst/>
          </a:prstGeom>
          <a:noFill/>
        </p:spPr>
        <p:txBody>
          <a:bodyPr wrap="square" rtlCol="0">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a16="http://schemas.microsoft.com/office/drawing/2014/main" id="{2EAABBD6-425A-732D-CA73-4044D7C172F0}"/>
              </a:ext>
            </a:extLst>
          </p:cNvPr>
          <p:cNvSpPr txBox="1"/>
          <p:nvPr/>
        </p:nvSpPr>
        <p:spPr>
          <a:xfrm>
            <a:off x="10711275" y="5374222"/>
            <a:ext cx="365760" cy="523220"/>
          </a:xfrm>
          <a:prstGeom prst="rect">
            <a:avLst/>
          </a:prstGeom>
          <a:noFill/>
        </p:spPr>
        <p:txBody>
          <a:bodyPr wrap="square" rtlCol="0">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3</a:t>
            </a:r>
          </a:p>
        </p:txBody>
      </p:sp>
      <p:sp>
        <p:nvSpPr>
          <p:cNvPr id="8" name="TextBox 7">
            <a:extLst>
              <a:ext uri="{FF2B5EF4-FFF2-40B4-BE49-F238E27FC236}">
                <a16:creationId xmlns:a16="http://schemas.microsoft.com/office/drawing/2014/main" id="{FB438446-6316-A97F-FEE8-B71E8934C1BE}"/>
              </a:ext>
            </a:extLst>
          </p:cNvPr>
          <p:cNvSpPr txBox="1"/>
          <p:nvPr/>
        </p:nvSpPr>
        <p:spPr>
          <a:xfrm>
            <a:off x="11365321" y="4631262"/>
            <a:ext cx="365760" cy="523220"/>
          </a:xfrm>
          <a:prstGeom prst="rect">
            <a:avLst/>
          </a:prstGeom>
          <a:noFill/>
        </p:spPr>
        <p:txBody>
          <a:bodyPr wrap="square" rtlCol="0">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sp>
        <p:nvSpPr>
          <p:cNvPr id="9" name="Arc 8">
            <a:extLst>
              <a:ext uri="{FF2B5EF4-FFF2-40B4-BE49-F238E27FC236}">
                <a16:creationId xmlns:a16="http://schemas.microsoft.com/office/drawing/2014/main" id="{C8477DBA-D57F-1191-018D-C46216BF2339}"/>
              </a:ext>
            </a:extLst>
          </p:cNvPr>
          <p:cNvSpPr/>
          <p:nvPr/>
        </p:nvSpPr>
        <p:spPr>
          <a:xfrm rot="11689793">
            <a:off x="11233712" y="272550"/>
            <a:ext cx="3066158" cy="4220339"/>
          </a:xfrm>
          <a:prstGeom prst="arc">
            <a:avLst>
              <a:gd name="adj1" fmla="val 16371588"/>
              <a:gd name="adj2" fmla="val 0"/>
            </a:avLst>
          </a:prstGeom>
          <a:noFill/>
          <a:ln w="762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Arc 9">
            <a:extLst>
              <a:ext uri="{FF2B5EF4-FFF2-40B4-BE49-F238E27FC236}">
                <a16:creationId xmlns:a16="http://schemas.microsoft.com/office/drawing/2014/main" id="{97C8BF22-EFAE-6D7C-E4A3-853A9B081FAC}"/>
              </a:ext>
            </a:extLst>
          </p:cNvPr>
          <p:cNvSpPr/>
          <p:nvPr/>
        </p:nvSpPr>
        <p:spPr>
          <a:xfrm rot="11689793">
            <a:off x="10698015" y="659281"/>
            <a:ext cx="2417791" cy="4055698"/>
          </a:xfrm>
          <a:prstGeom prst="arc">
            <a:avLst>
              <a:gd name="adj1" fmla="val 16371588"/>
              <a:gd name="adj2" fmla="val 18800615"/>
            </a:avLst>
          </a:prstGeom>
          <a:noFill/>
          <a:ln w="762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Graphic 10" descr="In love face with solid fill with solid fill">
            <a:extLst>
              <a:ext uri="{FF2B5EF4-FFF2-40B4-BE49-F238E27FC236}">
                <a16:creationId xmlns:a16="http://schemas.microsoft.com/office/drawing/2014/main" id="{0B3FA560-B05B-F8D8-369B-842D98265FE0}"/>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398443" y="2382719"/>
            <a:ext cx="914400" cy="914400"/>
          </a:xfrm>
          <a:prstGeom prst="rect">
            <a:avLst/>
          </a:prstGeom>
        </p:spPr>
      </p:pic>
    </p:spTree>
    <p:extLst>
      <p:ext uri="{BB962C8B-B14F-4D97-AF65-F5344CB8AC3E}">
        <p14:creationId xmlns:p14="http://schemas.microsoft.com/office/powerpoint/2010/main" val="428166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1" descr="Header 5">
            <a:extLst>
              <a:ext uri="{FF2B5EF4-FFF2-40B4-BE49-F238E27FC236}">
                <a16:creationId xmlns:a16="http://schemas.microsoft.com/office/drawing/2014/main" id="{9B0EE6CF-D11D-EFFA-0EAD-F46788613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117E87-625A-429A-BDD4-CDE2501E9250}"/>
              </a:ext>
            </a:extLst>
          </p:cNvPr>
          <p:cNvSpPr>
            <a:spLocks noGrp="1"/>
          </p:cNvSpPr>
          <p:nvPr>
            <p:ph type="title"/>
          </p:nvPr>
        </p:nvSpPr>
        <p:spPr>
          <a:xfrm>
            <a:off x="1976630" y="-14605"/>
            <a:ext cx="10515600" cy="1325563"/>
          </a:xfrm>
        </p:spPr>
        <p:txBody>
          <a:bodyPr/>
          <a:lstStyle/>
          <a:p>
            <a:r>
              <a:rPr lang="en-US" sz="3600" dirty="0">
                <a:solidFill>
                  <a:schemeClr val="bg1"/>
                </a:solidFill>
              </a:rPr>
              <a:t>Results of pruning cuts</a:t>
            </a:r>
          </a:p>
        </p:txBody>
      </p:sp>
      <p:pic>
        <p:nvPicPr>
          <p:cNvPr id="9" name="Picture 8" descr="A picture containing tree, outdoor, sky, plant&#10;&#10;Description automatically generated">
            <a:extLst>
              <a:ext uri="{FF2B5EF4-FFF2-40B4-BE49-F238E27FC236}">
                <a16:creationId xmlns:a16="http://schemas.microsoft.com/office/drawing/2014/main" id="{B6680931-7EA6-4EBF-911E-6A10F1304D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237" y="3367808"/>
            <a:ext cx="1828800" cy="2705023"/>
          </a:xfrm>
          <a:prstGeom prst="rect">
            <a:avLst/>
          </a:prstGeom>
        </p:spPr>
      </p:pic>
      <p:pic>
        <p:nvPicPr>
          <p:cNvPr id="5" name="Content Placeholder 4">
            <a:extLst>
              <a:ext uri="{FF2B5EF4-FFF2-40B4-BE49-F238E27FC236}">
                <a16:creationId xmlns:a16="http://schemas.microsoft.com/office/drawing/2014/main" id="{FDA0938E-4AFA-430A-B11A-8AACA375115B}"/>
              </a:ext>
            </a:extLst>
          </p:cNvPr>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a:off x="1976630" y="4470400"/>
            <a:ext cx="2194560" cy="2286000"/>
          </a:xfrm>
        </p:spPr>
      </p:pic>
      <p:pic>
        <p:nvPicPr>
          <p:cNvPr id="3" name="Graphic 2" descr="Sad face with solid fill with solid fill">
            <a:extLst>
              <a:ext uri="{FF2B5EF4-FFF2-40B4-BE49-F238E27FC236}">
                <a16:creationId xmlns:a16="http://schemas.microsoft.com/office/drawing/2014/main" id="{372B723A-D015-B076-589A-917085D7A78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27921" y="3354861"/>
            <a:ext cx="914400" cy="914400"/>
          </a:xfrm>
          <a:prstGeom prst="rect">
            <a:avLst/>
          </a:prstGeom>
        </p:spPr>
      </p:pic>
      <p:pic>
        <p:nvPicPr>
          <p:cNvPr id="6" name="Picture 9">
            <a:extLst>
              <a:ext uri="{FF2B5EF4-FFF2-40B4-BE49-F238E27FC236}">
                <a16:creationId xmlns:a16="http://schemas.microsoft.com/office/drawing/2014/main" id="{EB0476A4-7C98-5471-C13C-88DA3906D28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7651968" y="3331082"/>
            <a:ext cx="4364695" cy="327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8708AE2-E84F-C148-CE66-38C32B311055}"/>
              </a:ext>
            </a:extLst>
          </p:cNvPr>
          <p:cNvSpPr txBox="1"/>
          <p:nvPr/>
        </p:nvSpPr>
        <p:spPr>
          <a:xfrm>
            <a:off x="7567026" y="1796526"/>
            <a:ext cx="4364694" cy="1200329"/>
          </a:xfrm>
          <a:prstGeom prst="rect">
            <a:avLst/>
          </a:prstGeom>
          <a:noFill/>
        </p:spPr>
        <p:txBody>
          <a:bodyPr wrap="square" rtlCol="0">
            <a:spAutoFit/>
          </a:bodyPr>
          <a:lstStyle/>
          <a:p>
            <a:r>
              <a:rPr lang="en-US" sz="2400" dirty="0">
                <a:latin typeface="+mj-lt"/>
              </a:rPr>
              <a:t>Correct:</a:t>
            </a:r>
          </a:p>
          <a:p>
            <a:pPr marL="342900" indent="-342900">
              <a:buFont typeface="Arial" panose="020B0604020202020204" pitchFamily="34" charset="0"/>
              <a:buChar char="•"/>
            </a:pPr>
            <a:r>
              <a:rPr lang="en-US" sz="2400" dirty="0">
                <a:latin typeface="+mj-lt"/>
              </a:rPr>
              <a:t>Outside the branch collar</a:t>
            </a:r>
          </a:p>
          <a:p>
            <a:pPr marL="342900" indent="-342900">
              <a:buFont typeface="Arial" panose="020B0604020202020204" pitchFamily="34" charset="0"/>
              <a:buChar char="•"/>
            </a:pPr>
            <a:r>
              <a:rPr lang="en-US" sz="2400" dirty="0">
                <a:latin typeface="+mj-lt"/>
              </a:rPr>
              <a:t>Allows fast sealing of wound</a:t>
            </a:r>
          </a:p>
        </p:txBody>
      </p:sp>
      <p:sp>
        <p:nvSpPr>
          <p:cNvPr id="8" name="TextBox 7">
            <a:extLst>
              <a:ext uri="{FF2B5EF4-FFF2-40B4-BE49-F238E27FC236}">
                <a16:creationId xmlns:a16="http://schemas.microsoft.com/office/drawing/2014/main" id="{195F71B9-7853-9B80-F841-CEE5A22FBE9F}"/>
              </a:ext>
            </a:extLst>
          </p:cNvPr>
          <p:cNvSpPr txBox="1"/>
          <p:nvPr/>
        </p:nvSpPr>
        <p:spPr>
          <a:xfrm>
            <a:off x="260280" y="1478072"/>
            <a:ext cx="4364694" cy="1938992"/>
          </a:xfrm>
          <a:prstGeom prst="rect">
            <a:avLst/>
          </a:prstGeom>
          <a:noFill/>
        </p:spPr>
        <p:txBody>
          <a:bodyPr wrap="square" rtlCol="0">
            <a:spAutoFit/>
          </a:bodyPr>
          <a:lstStyle/>
          <a:p>
            <a:r>
              <a:rPr lang="en-US" sz="2400" dirty="0">
                <a:latin typeface="+mj-lt"/>
              </a:rPr>
              <a:t>Incorrect:</a:t>
            </a:r>
          </a:p>
          <a:p>
            <a:pPr marL="342900" indent="-342900">
              <a:buFont typeface="Arial" panose="020B0604020202020204" pitchFamily="34" charset="0"/>
              <a:buChar char="•"/>
            </a:pPr>
            <a:r>
              <a:rPr lang="en-US" sz="2400" dirty="0">
                <a:latin typeface="+mj-lt"/>
              </a:rPr>
              <a:t>No undercut, ripped bark</a:t>
            </a:r>
          </a:p>
          <a:p>
            <a:pPr marL="342900" indent="-342900">
              <a:buFont typeface="Arial" panose="020B0604020202020204" pitchFamily="34" charset="0"/>
              <a:buChar char="•"/>
            </a:pPr>
            <a:r>
              <a:rPr lang="en-US" sz="2400" dirty="0">
                <a:latin typeface="+mj-lt"/>
              </a:rPr>
              <a:t>Cut inside branch collar</a:t>
            </a:r>
          </a:p>
          <a:p>
            <a:pPr marL="342900" indent="-342900">
              <a:buFont typeface="Arial" panose="020B0604020202020204" pitchFamily="34" charset="0"/>
              <a:buChar char="•"/>
            </a:pPr>
            <a:r>
              <a:rPr lang="en-US" sz="2400" dirty="0">
                <a:latin typeface="+mj-lt"/>
              </a:rPr>
              <a:t>Cut far, leaving a stub </a:t>
            </a:r>
          </a:p>
          <a:p>
            <a:pPr marL="342900" indent="-342900">
              <a:buFont typeface="Arial" panose="020B0604020202020204" pitchFamily="34" charset="0"/>
              <a:buChar char="•"/>
            </a:pPr>
            <a:r>
              <a:rPr lang="en-US" sz="2400" dirty="0">
                <a:latin typeface="+mj-lt"/>
              </a:rPr>
              <a:t>                or too close</a:t>
            </a:r>
          </a:p>
        </p:txBody>
      </p:sp>
      <p:pic>
        <p:nvPicPr>
          <p:cNvPr id="11" name="Picture 10" descr="A close-up of a plant&#10;&#10;Description automatically generated with low confidence">
            <a:extLst>
              <a:ext uri="{FF2B5EF4-FFF2-40B4-BE49-F238E27FC236}">
                <a16:creationId xmlns:a16="http://schemas.microsoft.com/office/drawing/2014/main" id="{64B0DDC1-ABA3-EA0D-335E-C207BC34B0D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269927" y="4470400"/>
            <a:ext cx="2743200" cy="2286000"/>
          </a:xfrm>
          <a:prstGeom prst="rect">
            <a:avLst/>
          </a:prstGeom>
        </p:spPr>
      </p:pic>
      <p:pic>
        <p:nvPicPr>
          <p:cNvPr id="13" name="Picture 12" descr="A picture containing tree, outdoor, forest, plant&#10;&#10;Description automatically generated">
            <a:extLst>
              <a:ext uri="{FF2B5EF4-FFF2-40B4-BE49-F238E27FC236}">
                <a16:creationId xmlns:a16="http://schemas.microsoft.com/office/drawing/2014/main" id="{7752CFFD-8A65-BE14-7DF0-2A49EDBCB19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269927" y="2114243"/>
            <a:ext cx="2743200" cy="2286000"/>
          </a:xfrm>
          <a:prstGeom prst="rect">
            <a:avLst/>
          </a:prstGeom>
        </p:spPr>
      </p:pic>
      <p:pic>
        <p:nvPicPr>
          <p:cNvPr id="4" name="Graphic 3" descr="In love face with solid fill with solid fill">
            <a:extLst>
              <a:ext uri="{FF2B5EF4-FFF2-40B4-BE49-F238E27FC236}">
                <a16:creationId xmlns:a16="http://schemas.microsoft.com/office/drawing/2014/main" id="{2D50C37B-53B0-45A9-3D6E-9AC10AC8BB94}"/>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524240" y="5752755"/>
            <a:ext cx="914400" cy="914400"/>
          </a:xfrm>
          <a:prstGeom prst="rect">
            <a:avLst/>
          </a:prstGeom>
        </p:spPr>
      </p:pic>
    </p:spTree>
    <p:extLst>
      <p:ext uri="{BB962C8B-B14F-4D97-AF65-F5344CB8AC3E}">
        <p14:creationId xmlns:p14="http://schemas.microsoft.com/office/powerpoint/2010/main" val="3935144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descr="Header 5">
            <a:extLst>
              <a:ext uri="{FF2B5EF4-FFF2-40B4-BE49-F238E27FC236}">
                <a16:creationId xmlns:a16="http://schemas.microsoft.com/office/drawing/2014/main" id="{5405B7DB-A551-8866-BB24-81608EB4D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ED975333-0E04-40BA-87D1-6A4578198BF2}"/>
              </a:ext>
            </a:extLst>
          </p:cNvPr>
          <p:cNvSpPr>
            <a:spLocks noGrp="1"/>
          </p:cNvSpPr>
          <p:nvPr>
            <p:ph idx="1"/>
          </p:nvPr>
        </p:nvSpPr>
        <p:spPr/>
        <p:txBody>
          <a:bodyPr/>
          <a:lstStyle/>
          <a:p>
            <a:r>
              <a:rPr lang="en-US" dirty="0"/>
              <a:t>String trimmer</a:t>
            </a:r>
          </a:p>
          <a:p>
            <a:r>
              <a:rPr lang="en-US" dirty="0"/>
              <a:t>Girdling with irrigation hose, ties etc.</a:t>
            </a:r>
          </a:p>
          <a:p>
            <a:r>
              <a:rPr lang="en-US" dirty="0"/>
              <a:t>Construction:</a:t>
            </a:r>
          </a:p>
          <a:p>
            <a:pPr marL="0" indent="0">
              <a:buNone/>
            </a:pPr>
            <a:r>
              <a:rPr lang="en-US" dirty="0"/>
              <a:t>	(soil, root, trunk)</a:t>
            </a:r>
          </a:p>
          <a:p>
            <a:r>
              <a:rPr lang="en-US" dirty="0"/>
              <a:t>Animals</a:t>
            </a:r>
          </a:p>
          <a:p>
            <a:pPr marL="0" indent="0">
              <a:buNone/>
            </a:pPr>
            <a:endParaRPr lang="en-US" dirty="0"/>
          </a:p>
          <a:p>
            <a:pPr marL="0" indent="0">
              <a:buNone/>
            </a:pPr>
            <a:endParaRPr lang="en-US" dirty="0"/>
          </a:p>
          <a:p>
            <a:endParaRPr lang="en-US" dirty="0"/>
          </a:p>
          <a:p>
            <a:endParaRPr lang="en-US" dirty="0"/>
          </a:p>
        </p:txBody>
      </p:sp>
      <p:pic>
        <p:nvPicPr>
          <p:cNvPr id="5" name="Picture 4">
            <a:extLst>
              <a:ext uri="{FF2B5EF4-FFF2-40B4-BE49-F238E27FC236}">
                <a16:creationId xmlns:a16="http://schemas.microsoft.com/office/drawing/2014/main" id="{DF60C0FC-9FF2-4599-A9B3-0F4196CDA7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290559" y="1919607"/>
            <a:ext cx="3291841" cy="4389120"/>
          </a:xfrm>
          <a:prstGeom prst="rect">
            <a:avLst/>
          </a:prstGeom>
        </p:spPr>
      </p:pic>
      <p:sp>
        <p:nvSpPr>
          <p:cNvPr id="4" name="Title 3">
            <a:extLst>
              <a:ext uri="{FF2B5EF4-FFF2-40B4-BE49-F238E27FC236}">
                <a16:creationId xmlns:a16="http://schemas.microsoft.com/office/drawing/2014/main" id="{5BE0B0B2-4809-68F5-A7FF-79039AD1A40D}"/>
              </a:ext>
            </a:extLst>
          </p:cNvPr>
          <p:cNvSpPr>
            <a:spLocks noGrp="1"/>
          </p:cNvSpPr>
          <p:nvPr>
            <p:ph type="title"/>
          </p:nvPr>
        </p:nvSpPr>
        <p:spPr>
          <a:xfrm>
            <a:off x="2200073" y="18255"/>
            <a:ext cx="10515600" cy="1325563"/>
          </a:xfrm>
        </p:spPr>
        <p:txBody>
          <a:bodyPr/>
          <a:lstStyle/>
          <a:p>
            <a:r>
              <a:rPr lang="en-US" dirty="0">
                <a:solidFill>
                  <a:schemeClr val="bg1"/>
                </a:solidFill>
              </a:rPr>
              <a:t>Other Mechanical Damages</a:t>
            </a:r>
          </a:p>
        </p:txBody>
      </p:sp>
      <p:pic>
        <p:nvPicPr>
          <p:cNvPr id="2" name="Graphic 1" descr="Sad face with solid fill with solid fill">
            <a:extLst>
              <a:ext uri="{FF2B5EF4-FFF2-40B4-BE49-F238E27FC236}">
                <a16:creationId xmlns:a16="http://schemas.microsoft.com/office/drawing/2014/main" id="{6C4F1BF0-2587-7E17-3195-0CF775C7BB0B}"/>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42480" y="5394327"/>
            <a:ext cx="914400" cy="914400"/>
          </a:xfrm>
          <a:prstGeom prst="rect">
            <a:avLst/>
          </a:prstGeom>
        </p:spPr>
      </p:pic>
    </p:spTree>
    <p:extLst>
      <p:ext uri="{BB962C8B-B14F-4D97-AF65-F5344CB8AC3E}">
        <p14:creationId xmlns:p14="http://schemas.microsoft.com/office/powerpoint/2010/main" val="3549948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descr="Header 5">
            <a:extLst>
              <a:ext uri="{FF2B5EF4-FFF2-40B4-BE49-F238E27FC236}">
                <a16:creationId xmlns:a16="http://schemas.microsoft.com/office/drawing/2014/main" id="{6D209011-C88D-432F-7E0C-535295946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948C6E09-5F2D-4DE8-BAE4-86A554468EB1}"/>
              </a:ext>
            </a:extLst>
          </p:cNvPr>
          <p:cNvSpPr>
            <a:spLocks noGrp="1"/>
          </p:cNvSpPr>
          <p:nvPr>
            <p:ph idx="1"/>
          </p:nvPr>
        </p:nvSpPr>
        <p:spPr>
          <a:xfrm>
            <a:off x="1363561" y="1430095"/>
            <a:ext cx="8688069" cy="4903738"/>
          </a:xfrm>
        </p:spPr>
        <p:txBody>
          <a:bodyPr>
            <a:noAutofit/>
          </a:bodyPr>
          <a:lstStyle/>
          <a:p>
            <a:endParaRPr lang="en-US" sz="2400" dirty="0"/>
          </a:p>
          <a:p>
            <a:r>
              <a:rPr lang="en-US" sz="2400" dirty="0"/>
              <a:t>Not enough space</a:t>
            </a:r>
          </a:p>
          <a:p>
            <a:r>
              <a:rPr lang="en-US" sz="2400" dirty="0"/>
              <a:t>Not enough air flow</a:t>
            </a:r>
          </a:p>
          <a:p>
            <a:r>
              <a:rPr lang="en-US" sz="2400" dirty="0"/>
              <a:t>Too much or too little water</a:t>
            </a:r>
          </a:p>
          <a:p>
            <a:r>
              <a:rPr lang="en-US" sz="2400" dirty="0"/>
              <a:t>Too much soil amendment</a:t>
            </a:r>
          </a:p>
          <a:p>
            <a:r>
              <a:rPr lang="en-US" sz="2400" dirty="0"/>
              <a:t>Compacted soil</a:t>
            </a:r>
          </a:p>
          <a:p>
            <a:r>
              <a:rPr lang="en-US" sz="2400" dirty="0"/>
              <a:t>Too much mulch, raised soil, etc. </a:t>
            </a:r>
          </a:p>
          <a:p>
            <a:r>
              <a:rPr lang="en-US" sz="2400" dirty="0"/>
              <a:t>Weed fabric in root zone </a:t>
            </a:r>
          </a:p>
          <a:p>
            <a:r>
              <a:rPr lang="en-US" sz="2400" dirty="0"/>
              <a:t>Road salt</a:t>
            </a:r>
          </a:p>
          <a:p>
            <a:r>
              <a:rPr lang="en-US" sz="2400" dirty="0"/>
              <a:t>Herbicides</a:t>
            </a:r>
          </a:p>
          <a:p>
            <a:r>
              <a:rPr lang="en-US" sz="2400" u="sng" dirty="0"/>
              <a:t>Vines growing on trees -  prevent assessing tree condition</a:t>
            </a:r>
            <a:endParaRPr lang="en-US" sz="2400" b="1" u="sng" dirty="0"/>
          </a:p>
        </p:txBody>
      </p:sp>
      <p:pic>
        <p:nvPicPr>
          <p:cNvPr id="5" name="Picture 4">
            <a:extLst>
              <a:ext uri="{FF2B5EF4-FFF2-40B4-BE49-F238E27FC236}">
                <a16:creationId xmlns:a16="http://schemas.microsoft.com/office/drawing/2014/main" id="{E44F00D5-DDF1-4D87-AC01-D166BE2DBE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43028" y="1430095"/>
            <a:ext cx="3447181" cy="4389120"/>
          </a:xfrm>
          <a:prstGeom prst="rect">
            <a:avLst/>
          </a:prstGeom>
          <a:effectLst/>
        </p:spPr>
      </p:pic>
      <p:sp>
        <p:nvSpPr>
          <p:cNvPr id="4" name="Title 3">
            <a:extLst>
              <a:ext uri="{FF2B5EF4-FFF2-40B4-BE49-F238E27FC236}">
                <a16:creationId xmlns:a16="http://schemas.microsoft.com/office/drawing/2014/main" id="{8374BC4E-F8AD-8631-3F51-2DEF7229C50B}"/>
              </a:ext>
            </a:extLst>
          </p:cNvPr>
          <p:cNvSpPr>
            <a:spLocks noGrp="1"/>
          </p:cNvSpPr>
          <p:nvPr>
            <p:ph type="title"/>
          </p:nvPr>
        </p:nvSpPr>
        <p:spPr>
          <a:xfrm>
            <a:off x="2064805" y="104532"/>
            <a:ext cx="10515600" cy="1325563"/>
          </a:xfrm>
        </p:spPr>
        <p:txBody>
          <a:bodyPr/>
          <a:lstStyle/>
          <a:p>
            <a:r>
              <a:rPr lang="en-US" dirty="0">
                <a:solidFill>
                  <a:schemeClr val="bg1"/>
                </a:solidFill>
              </a:rPr>
              <a:t>Harmful Conditions</a:t>
            </a:r>
          </a:p>
        </p:txBody>
      </p:sp>
      <p:pic>
        <p:nvPicPr>
          <p:cNvPr id="2" name="Graphic 1" descr="Sad face with solid fill with solid fill">
            <a:extLst>
              <a:ext uri="{FF2B5EF4-FFF2-40B4-BE49-F238E27FC236}">
                <a16:creationId xmlns:a16="http://schemas.microsoft.com/office/drawing/2014/main" id="{B32274D8-AFF8-C58E-431B-B7E77E4535DA}"/>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28439" y="5362015"/>
            <a:ext cx="914400" cy="914400"/>
          </a:xfrm>
          <a:prstGeom prst="rect">
            <a:avLst/>
          </a:prstGeom>
        </p:spPr>
      </p:pic>
    </p:spTree>
    <p:extLst>
      <p:ext uri="{BB962C8B-B14F-4D97-AF65-F5344CB8AC3E}">
        <p14:creationId xmlns:p14="http://schemas.microsoft.com/office/powerpoint/2010/main" val="389561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7AAA98-AA4C-48B0-BF7F-0E8230F7CE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801" y="-1"/>
            <a:ext cx="8711119" cy="6858000"/>
          </a:xfrm>
          <a:prstGeom prst="rect">
            <a:avLst/>
          </a:prstGeom>
        </p:spPr>
      </p:pic>
      <p:sp>
        <p:nvSpPr>
          <p:cNvPr id="8" name="TextBox 7">
            <a:extLst>
              <a:ext uri="{FF2B5EF4-FFF2-40B4-BE49-F238E27FC236}">
                <a16:creationId xmlns:a16="http://schemas.microsoft.com/office/drawing/2014/main" id="{3497F562-1951-432D-BE67-44C273914CA2}"/>
              </a:ext>
            </a:extLst>
          </p:cNvPr>
          <p:cNvSpPr txBox="1"/>
          <p:nvPr/>
        </p:nvSpPr>
        <p:spPr>
          <a:xfrm>
            <a:off x="9320719" y="548958"/>
            <a:ext cx="2407920" cy="1384995"/>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24 Ways</a:t>
            </a:r>
          </a:p>
          <a:p>
            <a:r>
              <a:rPr lang="en-US" sz="2800" dirty="0">
                <a:latin typeface="Tahoma" panose="020B0604030504040204" pitchFamily="34" charset="0"/>
                <a:ea typeface="Tahoma" panose="020B0604030504040204" pitchFamily="34" charset="0"/>
                <a:cs typeface="Tahoma" panose="020B0604030504040204" pitchFamily="34" charset="0"/>
              </a:rPr>
              <a:t>to Kill a Tree </a:t>
            </a:r>
          </a:p>
          <a:p>
            <a:r>
              <a:rPr lang="en-US" sz="2800" dirty="0">
                <a:latin typeface="Tahoma" panose="020B0604030504040204" pitchFamily="34" charset="0"/>
                <a:ea typeface="Tahoma" panose="020B0604030504040204" pitchFamily="34" charset="0"/>
                <a:cs typeface="Tahoma" panose="020B0604030504040204" pitchFamily="34" charset="0"/>
              </a:rPr>
              <a:t>Virginia Tech</a:t>
            </a:r>
          </a:p>
        </p:txBody>
      </p:sp>
    </p:spTree>
    <p:extLst>
      <p:ext uri="{BB962C8B-B14F-4D97-AF65-F5344CB8AC3E}">
        <p14:creationId xmlns:p14="http://schemas.microsoft.com/office/powerpoint/2010/main" val="3712072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descr="Header 5">
            <a:extLst>
              <a:ext uri="{FF2B5EF4-FFF2-40B4-BE49-F238E27FC236}">
                <a16:creationId xmlns:a16="http://schemas.microsoft.com/office/drawing/2014/main" id="{5018085D-6EB8-1665-8E0B-2631523B9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948C6E09-5F2D-4DE8-BAE4-86A554468EB1}"/>
              </a:ext>
            </a:extLst>
          </p:cNvPr>
          <p:cNvSpPr>
            <a:spLocks noGrp="1"/>
          </p:cNvSpPr>
          <p:nvPr>
            <p:ph idx="1"/>
          </p:nvPr>
        </p:nvSpPr>
        <p:spPr>
          <a:xfrm>
            <a:off x="704327" y="2048861"/>
            <a:ext cx="6115972" cy="4215761"/>
          </a:xfrm>
        </p:spPr>
        <p:txBody>
          <a:bodyPr>
            <a:normAutofit fontScale="85000" lnSpcReduction="20000"/>
          </a:bodyPr>
          <a:lstStyle/>
          <a:p>
            <a:pPr marL="0" indent="0">
              <a:buNone/>
            </a:pPr>
            <a:r>
              <a:rPr lang="en-US" dirty="0"/>
              <a:t>Hire reputable professionals. </a:t>
            </a:r>
          </a:p>
          <a:p>
            <a:pPr marL="0" indent="0">
              <a:buNone/>
            </a:pPr>
            <a:endParaRPr lang="en-US" dirty="0"/>
          </a:p>
          <a:p>
            <a:pPr marL="0" indent="0">
              <a:buNone/>
            </a:pPr>
            <a:r>
              <a:rPr lang="en-US" sz="2400" dirty="0"/>
              <a:t>Find ISA certified arborists at TreesAreGood.org</a:t>
            </a:r>
          </a:p>
          <a:p>
            <a:pPr marL="0" indent="0">
              <a:buNone/>
            </a:pPr>
            <a:endParaRPr lang="en-US" sz="2400" dirty="0"/>
          </a:p>
          <a:p>
            <a:pPr marL="0" indent="0">
              <a:buNone/>
            </a:pPr>
            <a:r>
              <a:rPr lang="en-US" dirty="0"/>
              <a:t>Use reliable sources for information:</a:t>
            </a:r>
          </a:p>
          <a:p>
            <a:pPr marL="0" indent="0">
              <a:buNone/>
            </a:pPr>
            <a:r>
              <a:rPr lang="en-US" sz="2400" dirty="0"/>
              <a:t>DCNR</a:t>
            </a:r>
          </a:p>
          <a:p>
            <a:pPr marL="0" indent="0">
              <a:buNone/>
            </a:pPr>
            <a:r>
              <a:rPr lang="en-US" sz="2400" dirty="0"/>
              <a:t>Penn State Extension</a:t>
            </a:r>
          </a:p>
          <a:p>
            <a:pPr marL="0" indent="0">
              <a:buNone/>
            </a:pPr>
            <a:r>
              <a:rPr lang="en-US" sz="2400" dirty="0"/>
              <a:t>ISA</a:t>
            </a:r>
          </a:p>
          <a:p>
            <a:pPr marL="0" indent="0">
              <a:buNone/>
            </a:pPr>
            <a:r>
              <a:rPr lang="en-US" sz="2400" dirty="0"/>
              <a:t>Botanical Gardens</a:t>
            </a:r>
          </a:p>
          <a:p>
            <a:pPr marL="0" indent="0">
              <a:buNone/>
            </a:pPr>
            <a:r>
              <a:rPr lang="en-US" sz="2400" dirty="0"/>
              <a:t>Cornell – good species information</a:t>
            </a:r>
          </a:p>
          <a:p>
            <a:pPr marL="0" indent="0">
              <a:buNone/>
            </a:pPr>
            <a:r>
              <a:rPr lang="en-US" sz="2400" dirty="0"/>
              <a:t>Virginia Tech 24 Ways to Kill a Tree</a:t>
            </a:r>
          </a:p>
          <a:p>
            <a:pPr marL="0" indent="0">
              <a:buNone/>
            </a:pPr>
            <a:r>
              <a:rPr lang="en-US" sz="2400" dirty="0"/>
              <a:t>Dr Ed Gilman Pruning videos</a:t>
            </a:r>
          </a:p>
          <a:p>
            <a:pPr marL="0" indent="0">
              <a:buNone/>
            </a:pPr>
            <a:endParaRPr lang="en-US" sz="2400" dirty="0"/>
          </a:p>
          <a:p>
            <a:pPr marL="0" indent="0">
              <a:buNone/>
            </a:pPr>
            <a:endParaRPr lang="en-US" sz="2400" dirty="0"/>
          </a:p>
          <a:p>
            <a:pPr marL="0" indent="0">
              <a:buNone/>
            </a:pPr>
            <a:endParaRPr lang="en-US" sz="1700" dirty="0"/>
          </a:p>
        </p:txBody>
      </p:sp>
      <p:pic>
        <p:nvPicPr>
          <p:cNvPr id="5" name="Picture 4">
            <a:extLst>
              <a:ext uri="{FF2B5EF4-FFF2-40B4-BE49-F238E27FC236}">
                <a16:creationId xmlns:a16="http://schemas.microsoft.com/office/drawing/2014/main" id="{05786071-0108-4F0D-9414-C16966621F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a:off x="6356109" y="1197222"/>
            <a:ext cx="6139033" cy="4821547"/>
          </a:xfrm>
          <a:prstGeom prst="rect">
            <a:avLst/>
          </a:prstGeom>
          <a:effectLst/>
        </p:spPr>
      </p:pic>
      <p:sp>
        <p:nvSpPr>
          <p:cNvPr id="4" name="TextBox 3">
            <a:extLst>
              <a:ext uri="{FF2B5EF4-FFF2-40B4-BE49-F238E27FC236}">
                <a16:creationId xmlns:a16="http://schemas.microsoft.com/office/drawing/2014/main" id="{C2C8BDB1-3000-E6A4-9D05-FEFA0416DA62}"/>
              </a:ext>
            </a:extLst>
          </p:cNvPr>
          <p:cNvSpPr txBox="1"/>
          <p:nvPr/>
        </p:nvSpPr>
        <p:spPr>
          <a:xfrm>
            <a:off x="2159540" y="326993"/>
            <a:ext cx="4163439" cy="707886"/>
          </a:xfrm>
          <a:prstGeom prst="rect">
            <a:avLst/>
          </a:prstGeom>
          <a:noFill/>
        </p:spPr>
        <p:txBody>
          <a:bodyPr wrap="square" rtlCol="0">
            <a:spAutoFit/>
          </a:bodyPr>
          <a:lstStyle/>
          <a:p>
            <a:r>
              <a:rPr lang="en-US" sz="4000" dirty="0">
                <a:solidFill>
                  <a:schemeClr val="bg1"/>
                </a:solidFill>
              </a:rPr>
              <a:t>Resources</a:t>
            </a:r>
          </a:p>
        </p:txBody>
      </p:sp>
    </p:spTree>
    <p:extLst>
      <p:ext uri="{BB962C8B-B14F-4D97-AF65-F5344CB8AC3E}">
        <p14:creationId xmlns:p14="http://schemas.microsoft.com/office/powerpoint/2010/main" val="1509072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1" descr="Header 5">
            <a:extLst>
              <a:ext uri="{FF2B5EF4-FFF2-40B4-BE49-F238E27FC236}">
                <a16:creationId xmlns:a16="http://schemas.microsoft.com/office/drawing/2014/main" id="{96A82007-3AE2-8CB0-BBEE-3FC8DA04C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17FDF3C-72B9-E4C5-B646-3E329D8ECC7D}"/>
              </a:ext>
            </a:extLst>
          </p:cNvPr>
          <p:cNvSpPr>
            <a:spLocks noGrp="1"/>
          </p:cNvSpPr>
          <p:nvPr>
            <p:ph type="title"/>
          </p:nvPr>
        </p:nvSpPr>
        <p:spPr>
          <a:xfrm>
            <a:off x="2182205" y="0"/>
            <a:ext cx="10515600" cy="1325563"/>
          </a:xfrm>
        </p:spPr>
        <p:txBody>
          <a:bodyPr/>
          <a:lstStyle/>
          <a:p>
            <a:r>
              <a:rPr lang="en-US" dirty="0">
                <a:solidFill>
                  <a:schemeClr val="bg1"/>
                </a:solidFill>
              </a:rPr>
              <a:t>DCNR Bureau of Forestry</a:t>
            </a:r>
          </a:p>
        </p:txBody>
      </p:sp>
      <p:sp>
        <p:nvSpPr>
          <p:cNvPr id="3" name="Text Placeholder 2">
            <a:extLst>
              <a:ext uri="{FF2B5EF4-FFF2-40B4-BE49-F238E27FC236}">
                <a16:creationId xmlns:a16="http://schemas.microsoft.com/office/drawing/2014/main" id="{C8502797-2610-792C-2CD6-ADB43834B62E}"/>
              </a:ext>
            </a:extLst>
          </p:cNvPr>
          <p:cNvSpPr>
            <a:spLocks noGrp="1"/>
          </p:cNvSpPr>
          <p:nvPr>
            <p:ph type="body" idx="1"/>
          </p:nvPr>
        </p:nvSpPr>
        <p:spPr/>
        <p:txBody>
          <a:bodyPr/>
          <a:lstStyle/>
          <a:p>
            <a:r>
              <a:rPr lang="en-US" dirty="0"/>
              <a:t>Technical Assistance, Partners</a:t>
            </a:r>
          </a:p>
        </p:txBody>
      </p:sp>
      <p:sp>
        <p:nvSpPr>
          <p:cNvPr id="4" name="Content Placeholder 3">
            <a:extLst>
              <a:ext uri="{FF2B5EF4-FFF2-40B4-BE49-F238E27FC236}">
                <a16:creationId xmlns:a16="http://schemas.microsoft.com/office/drawing/2014/main" id="{85E0D781-BB2D-0002-3DB5-04CFA91B1131}"/>
              </a:ext>
            </a:extLst>
          </p:cNvPr>
          <p:cNvSpPr>
            <a:spLocks noGrp="1"/>
          </p:cNvSpPr>
          <p:nvPr>
            <p:ph sz="half" idx="2"/>
          </p:nvPr>
        </p:nvSpPr>
        <p:spPr/>
        <p:txBody>
          <a:bodyPr>
            <a:normAutofit lnSpcReduction="10000"/>
          </a:bodyPr>
          <a:lstStyle/>
          <a:p>
            <a:r>
              <a:rPr lang="en-US" dirty="0"/>
              <a:t>Educational programs, presentations by Service Foresters, Urban Forestry staff</a:t>
            </a:r>
          </a:p>
          <a:p>
            <a:r>
              <a:rPr lang="en-US" dirty="0"/>
              <a:t>Urban and Community Forestry team - Assistance with public tree management:</a:t>
            </a:r>
          </a:p>
          <a:p>
            <a:pPr lvl="1"/>
            <a:r>
              <a:rPr lang="en-US" dirty="0"/>
              <a:t>Species recommendation</a:t>
            </a:r>
          </a:p>
          <a:p>
            <a:pPr lvl="1"/>
            <a:r>
              <a:rPr lang="en-US" dirty="0"/>
              <a:t>Code review</a:t>
            </a:r>
          </a:p>
          <a:p>
            <a:pPr lvl="1"/>
            <a:r>
              <a:rPr lang="en-US" dirty="0"/>
              <a:t>Policy review…</a:t>
            </a:r>
          </a:p>
        </p:txBody>
      </p:sp>
      <p:sp>
        <p:nvSpPr>
          <p:cNvPr id="5" name="Text Placeholder 4">
            <a:extLst>
              <a:ext uri="{FF2B5EF4-FFF2-40B4-BE49-F238E27FC236}">
                <a16:creationId xmlns:a16="http://schemas.microsoft.com/office/drawing/2014/main" id="{BFDB536B-2E59-3DD2-CFC9-C9E0808CEF7B}"/>
              </a:ext>
            </a:extLst>
          </p:cNvPr>
          <p:cNvSpPr>
            <a:spLocks noGrp="1"/>
          </p:cNvSpPr>
          <p:nvPr>
            <p:ph type="body" sz="quarter" idx="3"/>
          </p:nvPr>
        </p:nvSpPr>
        <p:spPr/>
        <p:txBody>
          <a:bodyPr/>
          <a:lstStyle/>
          <a:p>
            <a:r>
              <a:rPr lang="en-US" dirty="0"/>
              <a:t>Financial Assistance</a:t>
            </a:r>
          </a:p>
        </p:txBody>
      </p:sp>
      <p:sp>
        <p:nvSpPr>
          <p:cNvPr id="6" name="Content Placeholder 5">
            <a:extLst>
              <a:ext uri="{FF2B5EF4-FFF2-40B4-BE49-F238E27FC236}">
                <a16:creationId xmlns:a16="http://schemas.microsoft.com/office/drawing/2014/main" id="{BE288456-334D-7485-C15A-0E4D24BA3FCE}"/>
              </a:ext>
            </a:extLst>
          </p:cNvPr>
          <p:cNvSpPr>
            <a:spLocks noGrp="1"/>
          </p:cNvSpPr>
          <p:nvPr>
            <p:ph sz="quarter" idx="4"/>
          </p:nvPr>
        </p:nvSpPr>
        <p:spPr/>
        <p:txBody>
          <a:bodyPr>
            <a:normAutofit lnSpcReduction="10000"/>
          </a:bodyPr>
          <a:lstStyle/>
          <a:p>
            <a:r>
              <a:rPr lang="en-US" dirty="0"/>
              <a:t>Community Conservation Partnership Program (C2P2) grants</a:t>
            </a:r>
          </a:p>
          <a:p>
            <a:r>
              <a:rPr lang="en-US" dirty="0"/>
              <a:t>PA Community Tree Assistance Program (</a:t>
            </a:r>
            <a:r>
              <a:rPr lang="en-US"/>
              <a:t>Direct contracting/ITQ</a:t>
            </a:r>
            <a:r>
              <a:rPr lang="en-US" dirty="0"/>
              <a:t>)</a:t>
            </a:r>
          </a:p>
          <a:p>
            <a:endParaRPr lang="en-US" dirty="0"/>
          </a:p>
        </p:txBody>
      </p:sp>
    </p:spTree>
    <p:extLst>
      <p:ext uri="{BB962C8B-B14F-4D97-AF65-F5344CB8AC3E}">
        <p14:creationId xmlns:p14="http://schemas.microsoft.com/office/powerpoint/2010/main" val="885861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Header 5">
            <a:extLst>
              <a:ext uri="{FF2B5EF4-FFF2-40B4-BE49-F238E27FC236}">
                <a16:creationId xmlns:a16="http://schemas.microsoft.com/office/drawing/2014/main" id="{F992E0B6-F81A-67EE-3BC7-0A8BD50F0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6A64C41D-2DF3-3F14-0B5C-E933B08ADB39}"/>
              </a:ext>
            </a:extLst>
          </p:cNvPr>
          <p:cNvSpPr>
            <a:spLocks noGrp="1"/>
          </p:cNvSpPr>
          <p:nvPr>
            <p:ph type="ctrTitle"/>
          </p:nvPr>
        </p:nvSpPr>
        <p:spPr>
          <a:xfrm>
            <a:off x="473412" y="304800"/>
            <a:ext cx="9144000" cy="609600"/>
          </a:xfrm>
        </p:spPr>
        <p:txBody>
          <a:bodyPr>
            <a:normAutofit fontScale="90000"/>
          </a:bodyPr>
          <a:lstStyle/>
          <a:p>
            <a:r>
              <a:rPr lang="en-US" dirty="0">
                <a:solidFill>
                  <a:schemeClr val="bg1"/>
                </a:solidFill>
              </a:rPr>
              <a:t>Invasive Replace-</a:t>
            </a:r>
            <a:r>
              <a:rPr lang="en-US" dirty="0" err="1">
                <a:solidFill>
                  <a:schemeClr val="bg1"/>
                </a:solidFill>
              </a:rPr>
              <a:t>ive</a:t>
            </a:r>
            <a:endParaRPr lang="en-US" dirty="0">
              <a:solidFill>
                <a:schemeClr val="bg1"/>
              </a:solidFill>
            </a:endParaRPr>
          </a:p>
        </p:txBody>
      </p:sp>
      <p:sp>
        <p:nvSpPr>
          <p:cNvPr id="8" name="Subtitle 7">
            <a:extLst>
              <a:ext uri="{FF2B5EF4-FFF2-40B4-BE49-F238E27FC236}">
                <a16:creationId xmlns:a16="http://schemas.microsoft.com/office/drawing/2014/main" id="{5F7E0E31-75B7-027A-21FF-6D95DB773F5A}"/>
              </a:ext>
            </a:extLst>
          </p:cNvPr>
          <p:cNvSpPr>
            <a:spLocks noGrp="1"/>
          </p:cNvSpPr>
          <p:nvPr>
            <p:ph type="subTitle" idx="1"/>
          </p:nvPr>
        </p:nvSpPr>
        <p:spPr>
          <a:xfrm>
            <a:off x="233464" y="1524000"/>
            <a:ext cx="7879404" cy="4721156"/>
          </a:xfrm>
        </p:spPr>
        <p:txBody>
          <a:bodyPr>
            <a:normAutofit fontScale="92500" lnSpcReduction="20000"/>
          </a:bodyPr>
          <a:lstStyle/>
          <a:p>
            <a:pPr algn="l"/>
            <a:r>
              <a:rPr lang="en-US" dirty="0"/>
              <a:t>Participation Criteria</a:t>
            </a:r>
          </a:p>
          <a:p>
            <a:pPr algn="l"/>
            <a:endParaRPr lang="en-US" dirty="0"/>
          </a:p>
          <a:p>
            <a:pPr algn="l"/>
            <a:r>
              <a:rPr lang="en-US" dirty="0"/>
              <a:t>Participants must:</a:t>
            </a:r>
          </a:p>
          <a:p>
            <a:pPr marL="342900" indent="-342900" algn="l">
              <a:buFont typeface="Arial" panose="020B0604020202020204" pitchFamily="34" charset="0"/>
              <a:buChar char="•"/>
            </a:pPr>
            <a:r>
              <a:rPr lang="en-US" dirty="0"/>
              <a:t>Be a PA resident</a:t>
            </a:r>
          </a:p>
          <a:p>
            <a:pPr marL="342900" indent="-342900" algn="l">
              <a:buFont typeface="Arial" panose="020B0604020202020204" pitchFamily="34" charset="0"/>
              <a:buChar char="•"/>
            </a:pPr>
            <a:r>
              <a:rPr lang="en-US" dirty="0"/>
              <a:t>Complete a program registration form to receive free native plants:</a:t>
            </a:r>
          </a:p>
          <a:p>
            <a:pPr marL="800100" lvl="1" indent="-342900" algn="l">
              <a:buFont typeface="Arial" panose="020B0604020202020204" pitchFamily="34" charset="0"/>
              <a:buChar char="•"/>
            </a:pPr>
            <a:r>
              <a:rPr lang="en-US" dirty="0"/>
              <a:t>As part of the registration, submit photographic proof showing the removal of one or more invasive plants</a:t>
            </a:r>
          </a:p>
          <a:p>
            <a:pPr marL="342900" indent="-342900" algn="l">
              <a:buFont typeface="Arial" panose="020B0604020202020204" pitchFamily="34" charset="0"/>
              <a:buChar char="•"/>
            </a:pPr>
            <a:r>
              <a:rPr lang="en-US" dirty="0"/>
              <a:t>Arrive in person at a giveaway location on the appropriate date and have the ability to transport native plants received.</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Note: Invasive tree/shrub removal should occur by property owner(s)  OR individual(s) with permission from a property owner (e.g., park, library, school, church) prior to receiving free native plants offered by the program</a:t>
            </a:r>
          </a:p>
        </p:txBody>
      </p:sp>
      <p:sp>
        <p:nvSpPr>
          <p:cNvPr id="9" name="TextBox 8">
            <a:extLst>
              <a:ext uri="{FF2B5EF4-FFF2-40B4-BE49-F238E27FC236}">
                <a16:creationId xmlns:a16="http://schemas.microsoft.com/office/drawing/2014/main" id="{EAB9B96B-A08B-83E0-D42F-CB77440EDAEA}"/>
              </a:ext>
            </a:extLst>
          </p:cNvPr>
          <p:cNvSpPr txBox="1"/>
          <p:nvPr/>
        </p:nvSpPr>
        <p:spPr>
          <a:xfrm>
            <a:off x="8112868" y="1290536"/>
            <a:ext cx="3949430" cy="1815882"/>
          </a:xfrm>
          <a:prstGeom prst="rect">
            <a:avLst/>
          </a:prstGeom>
          <a:noFill/>
        </p:spPr>
        <p:txBody>
          <a:bodyPr wrap="square" rtlCol="0">
            <a:spAutoFit/>
          </a:bodyPr>
          <a:lstStyle/>
          <a:p>
            <a:r>
              <a:rPr lang="en-US" sz="2800" dirty="0"/>
              <a:t>Harrisburg- May 25</a:t>
            </a:r>
            <a:r>
              <a:rPr lang="en-US" sz="2800" baseline="30000" dirty="0"/>
              <a:t>th</a:t>
            </a:r>
            <a:endParaRPr lang="en-US" sz="2800" dirty="0"/>
          </a:p>
          <a:p>
            <a:r>
              <a:rPr lang="en-US" sz="2800" dirty="0"/>
              <a:t>Allentown- May 30</a:t>
            </a:r>
            <a:r>
              <a:rPr lang="en-US" sz="2800" baseline="30000" dirty="0"/>
              <a:t>th</a:t>
            </a:r>
            <a:endParaRPr lang="en-US" sz="2800" dirty="0"/>
          </a:p>
          <a:p>
            <a:r>
              <a:rPr lang="en-US" sz="2800" dirty="0"/>
              <a:t>Darby- May 9</a:t>
            </a:r>
            <a:r>
              <a:rPr lang="en-US" sz="2800" baseline="30000" dirty="0"/>
              <a:t>th</a:t>
            </a:r>
            <a:endParaRPr lang="en-US" sz="2800" dirty="0"/>
          </a:p>
          <a:p>
            <a:r>
              <a:rPr lang="en-US" sz="2800" dirty="0"/>
              <a:t>Lancaster- May 16th</a:t>
            </a:r>
          </a:p>
        </p:txBody>
      </p:sp>
    </p:spTree>
    <p:extLst>
      <p:ext uri="{BB962C8B-B14F-4D97-AF65-F5344CB8AC3E}">
        <p14:creationId xmlns:p14="http://schemas.microsoft.com/office/powerpoint/2010/main" val="552914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624C0-4F10-284C-CE8B-2527AEAB5EE0}"/>
              </a:ext>
            </a:extLst>
          </p:cNvPr>
          <p:cNvSpPr>
            <a:spLocks noGrp="1"/>
          </p:cNvSpPr>
          <p:nvPr>
            <p:ph idx="1"/>
          </p:nvPr>
        </p:nvSpPr>
        <p:spPr>
          <a:xfrm>
            <a:off x="643647" y="1553249"/>
            <a:ext cx="10515600" cy="5286495"/>
          </a:xfrm>
        </p:spPr>
        <p:txBody>
          <a:bodyPr>
            <a:normAutofit fontScale="70000" lnSpcReduction="20000"/>
          </a:bodyPr>
          <a:lstStyle/>
          <a:p>
            <a:r>
              <a:rPr lang="en-US" dirty="0"/>
              <a:t>Landowner visits</a:t>
            </a:r>
          </a:p>
          <a:p>
            <a:pPr lvl="1"/>
            <a:r>
              <a:rPr lang="en-US" dirty="0"/>
              <a:t>Sustainable forest management technical assistance</a:t>
            </a:r>
          </a:p>
          <a:p>
            <a:pPr lvl="1"/>
            <a:r>
              <a:rPr lang="en-US" dirty="0"/>
              <a:t>Cost-share assistance</a:t>
            </a:r>
          </a:p>
          <a:p>
            <a:pPr lvl="1"/>
            <a:r>
              <a:rPr lang="en-US" dirty="0"/>
              <a:t>Information on hiring a forestry consultant</a:t>
            </a:r>
          </a:p>
          <a:p>
            <a:pPr lvl="1"/>
            <a:r>
              <a:rPr lang="en-US" dirty="0"/>
              <a:t>Regional planning advice</a:t>
            </a:r>
          </a:p>
          <a:p>
            <a:pPr lvl="1"/>
            <a:r>
              <a:rPr lang="en-US" dirty="0"/>
              <a:t>Advice on forestry and water-related best management practices</a:t>
            </a:r>
          </a:p>
          <a:p>
            <a:pPr lvl="1"/>
            <a:r>
              <a:rPr lang="en-US" dirty="0"/>
              <a:t>Forest, insect and disease identification and management</a:t>
            </a:r>
          </a:p>
          <a:p>
            <a:pPr lvl="1"/>
            <a:r>
              <a:rPr lang="en-US" dirty="0"/>
              <a:t>Invasive species identification and management</a:t>
            </a:r>
          </a:p>
          <a:p>
            <a:r>
              <a:rPr lang="en-US" dirty="0"/>
              <a:t>Presentation of educational forestry-related programs to a variety of audiences</a:t>
            </a:r>
          </a:p>
          <a:p>
            <a:r>
              <a:rPr lang="en-US" dirty="0"/>
              <a:t>Urban and Community forestry management assistance</a:t>
            </a:r>
          </a:p>
          <a:p>
            <a:pPr lvl="1"/>
            <a:r>
              <a:rPr lang="en-US" dirty="0"/>
              <a:t>Review township ordinances</a:t>
            </a:r>
          </a:p>
          <a:p>
            <a:pPr lvl="1"/>
            <a:r>
              <a:rPr lang="en-US" dirty="0"/>
              <a:t>Tree City USA</a:t>
            </a:r>
          </a:p>
          <a:p>
            <a:pPr lvl="1"/>
            <a:r>
              <a:rPr lang="en-US" dirty="0"/>
              <a:t>Lawn to meadow/forest conversion technical assistance</a:t>
            </a:r>
          </a:p>
          <a:p>
            <a:pPr lvl="1"/>
            <a:r>
              <a:rPr lang="en-US" dirty="0"/>
              <a:t>Open space technical assistance</a:t>
            </a:r>
          </a:p>
          <a:p>
            <a:r>
              <a:rPr lang="en-US" dirty="0"/>
              <a:t>Tree planting and maintenance</a:t>
            </a:r>
          </a:p>
          <a:p>
            <a:r>
              <a:rPr lang="en-US" dirty="0"/>
              <a:t>Riparian Buffers</a:t>
            </a:r>
          </a:p>
          <a:p>
            <a:r>
              <a:rPr lang="en-US" dirty="0"/>
              <a:t>Grant reviews and technical assistance</a:t>
            </a:r>
          </a:p>
          <a:p>
            <a:r>
              <a:rPr lang="en-US" dirty="0"/>
              <a:t>Riparian forest buffers</a:t>
            </a:r>
          </a:p>
        </p:txBody>
      </p:sp>
      <p:pic>
        <p:nvPicPr>
          <p:cNvPr id="4" name="Picture 21" descr="Header 5">
            <a:extLst>
              <a:ext uri="{FF2B5EF4-FFF2-40B4-BE49-F238E27FC236}">
                <a16:creationId xmlns:a16="http://schemas.microsoft.com/office/drawing/2014/main" id="{73076C07-D207-F856-6E23-63492A3AE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50E441E-F521-2004-B905-9998E8086858}"/>
              </a:ext>
            </a:extLst>
          </p:cNvPr>
          <p:cNvSpPr>
            <a:spLocks noGrp="1"/>
          </p:cNvSpPr>
          <p:nvPr>
            <p:ph type="title"/>
          </p:nvPr>
        </p:nvSpPr>
        <p:spPr>
          <a:xfrm>
            <a:off x="2238983" y="18255"/>
            <a:ext cx="10515600" cy="1325563"/>
          </a:xfrm>
        </p:spPr>
        <p:txBody>
          <a:bodyPr/>
          <a:lstStyle/>
          <a:p>
            <a:r>
              <a:rPr lang="en-US" dirty="0">
                <a:solidFill>
                  <a:schemeClr val="bg1"/>
                </a:solidFill>
              </a:rPr>
              <a:t>Service Foresters</a:t>
            </a:r>
          </a:p>
        </p:txBody>
      </p:sp>
    </p:spTree>
    <p:extLst>
      <p:ext uri="{BB962C8B-B14F-4D97-AF65-F5344CB8AC3E}">
        <p14:creationId xmlns:p14="http://schemas.microsoft.com/office/powerpoint/2010/main" val="1451225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D881A-329E-5F76-8AC2-7DE51F982B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14ABE-2977-CBAC-0D23-6A3689A7EC68}"/>
              </a:ext>
            </a:extLst>
          </p:cNvPr>
          <p:cNvSpPr>
            <a:spLocks noGrp="1"/>
          </p:cNvSpPr>
          <p:nvPr>
            <p:ph type="ctrTitle"/>
          </p:nvPr>
        </p:nvSpPr>
        <p:spPr/>
        <p:txBody>
          <a:bodyPr>
            <a:normAutofit fontScale="90000"/>
          </a:bodyPr>
          <a:lstStyle/>
          <a:p>
            <a:r>
              <a:rPr lang="en-US" dirty="0">
                <a:solidFill>
                  <a:schemeClr val="tx1"/>
                </a:solidFill>
              </a:rPr>
              <a:t>Bureau of Forestry</a:t>
            </a:r>
            <a:br>
              <a:rPr lang="en-US" dirty="0">
                <a:solidFill>
                  <a:schemeClr val="tx1"/>
                </a:solidFill>
              </a:rPr>
            </a:br>
            <a:r>
              <a:rPr lang="en-US" dirty="0">
                <a:solidFill>
                  <a:schemeClr val="tx1"/>
                </a:solidFill>
              </a:rPr>
              <a:t>Urban and Community Forestry</a:t>
            </a:r>
          </a:p>
        </p:txBody>
      </p:sp>
      <p:sp>
        <p:nvSpPr>
          <p:cNvPr id="3" name="Subtitle 2">
            <a:extLst>
              <a:ext uri="{FF2B5EF4-FFF2-40B4-BE49-F238E27FC236}">
                <a16:creationId xmlns:a16="http://schemas.microsoft.com/office/drawing/2014/main" id="{C2BABC13-3969-1720-5776-17A49BC84159}"/>
              </a:ext>
            </a:extLst>
          </p:cNvPr>
          <p:cNvSpPr>
            <a:spLocks noGrp="1"/>
          </p:cNvSpPr>
          <p:nvPr>
            <p:ph type="subTitle" idx="1"/>
          </p:nvPr>
        </p:nvSpPr>
        <p:spPr/>
        <p:txBody>
          <a:bodyPr/>
          <a:lstStyle/>
          <a:p>
            <a:r>
              <a:rPr lang="en-US" dirty="0"/>
              <a:t>Orsolya Lazar</a:t>
            </a:r>
          </a:p>
          <a:p>
            <a:r>
              <a:rPr lang="en-US" dirty="0"/>
              <a:t>C-olazar@pa.gov</a:t>
            </a:r>
          </a:p>
        </p:txBody>
      </p:sp>
    </p:spTree>
    <p:extLst>
      <p:ext uri="{BB962C8B-B14F-4D97-AF65-F5344CB8AC3E}">
        <p14:creationId xmlns:p14="http://schemas.microsoft.com/office/powerpoint/2010/main" val="4246558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21F1-4711-451F-AEF2-496233F59F1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167708D-5AFB-48F4-AA1F-FADCA942F85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9DEEDF9-C5C3-4FE7-A537-D7CDF4D4D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9427"/>
          </a:xfrm>
          <a:prstGeom prst="rect">
            <a:avLst/>
          </a:prstGeom>
        </p:spPr>
      </p:pic>
      <p:pic>
        <p:nvPicPr>
          <p:cNvPr id="4" name="Picture 3">
            <a:extLst>
              <a:ext uri="{FF2B5EF4-FFF2-40B4-BE49-F238E27FC236}">
                <a16:creationId xmlns:a16="http://schemas.microsoft.com/office/drawing/2014/main" id="{B1A7467B-8535-4766-BC6B-E5A3E2C96481}"/>
              </a:ext>
            </a:extLst>
          </p:cNvPr>
          <p:cNvPicPr>
            <a:picLocks noChangeAspect="1"/>
          </p:cNvPicPr>
          <p:nvPr/>
        </p:nvPicPr>
        <p:blipFill>
          <a:blip r:embed="rId3"/>
          <a:stretch>
            <a:fillRect/>
          </a:stretch>
        </p:blipFill>
        <p:spPr>
          <a:xfrm>
            <a:off x="0" y="0"/>
            <a:ext cx="12192000" cy="1255776"/>
          </a:xfrm>
          <a:prstGeom prst="rect">
            <a:avLst/>
          </a:prstGeom>
        </p:spPr>
      </p:pic>
      <p:sp>
        <p:nvSpPr>
          <p:cNvPr id="7" name="TextBox 6">
            <a:extLst>
              <a:ext uri="{FF2B5EF4-FFF2-40B4-BE49-F238E27FC236}">
                <a16:creationId xmlns:a16="http://schemas.microsoft.com/office/drawing/2014/main" id="{171F7B5E-D2E2-4EBF-9CDA-004CB2059246}"/>
              </a:ext>
            </a:extLst>
          </p:cNvPr>
          <p:cNvSpPr txBox="1"/>
          <p:nvPr/>
        </p:nvSpPr>
        <p:spPr>
          <a:xfrm>
            <a:off x="2186609" y="105986"/>
            <a:ext cx="4744278" cy="1015663"/>
          </a:xfrm>
          <a:prstGeom prst="rect">
            <a:avLst/>
          </a:prstGeom>
          <a:noFill/>
        </p:spPr>
        <p:txBody>
          <a:bodyPr wrap="square" rtlCol="0">
            <a:spAutoFit/>
          </a:bodyPr>
          <a:lstStyle/>
          <a:p>
            <a:r>
              <a:rPr lang="en-US" sz="6000" dirty="0">
                <a:solidFill>
                  <a:schemeClr val="bg1"/>
                </a:solidFill>
              </a:rPr>
              <a:t>Questions?</a:t>
            </a:r>
          </a:p>
        </p:txBody>
      </p:sp>
      <p:sp>
        <p:nvSpPr>
          <p:cNvPr id="9" name="Rectangle 8">
            <a:extLst>
              <a:ext uri="{FF2B5EF4-FFF2-40B4-BE49-F238E27FC236}">
                <a16:creationId xmlns:a16="http://schemas.microsoft.com/office/drawing/2014/main" id="{AE62B850-6104-4096-A023-C107C110CD35}"/>
              </a:ext>
            </a:extLst>
          </p:cNvPr>
          <p:cNvSpPr/>
          <p:nvPr/>
        </p:nvSpPr>
        <p:spPr>
          <a:xfrm>
            <a:off x="265044" y="4603861"/>
            <a:ext cx="6096000" cy="2031325"/>
          </a:xfrm>
          <a:prstGeom prst="rect">
            <a:avLst/>
          </a:prstGeom>
        </p:spPr>
        <p:txBody>
          <a:bodyPr>
            <a:spAutoFit/>
          </a:bodyPr>
          <a:lstStyle/>
          <a:p>
            <a:r>
              <a:rPr lang="en-US" b="1" dirty="0">
                <a:solidFill>
                  <a:srgbClr val="0B3468"/>
                </a:solidFill>
                <a:latin typeface="Calibri" panose="020F0502020204030204" pitchFamily="34" charset="0"/>
                <a:ea typeface="Calibri" panose="020F0502020204030204" pitchFamily="34" charset="0"/>
              </a:rPr>
              <a:t>Kayla Kehres </a:t>
            </a:r>
            <a:r>
              <a:rPr lang="en-US" dirty="0">
                <a:solidFill>
                  <a:srgbClr val="0B3468"/>
                </a:solidFill>
                <a:latin typeface="Calibri" panose="020F0502020204030204" pitchFamily="34" charset="0"/>
                <a:ea typeface="Calibri" panose="020F0502020204030204" pitchFamily="34" charset="0"/>
              </a:rPr>
              <a:t>| Forester</a:t>
            </a:r>
            <a:endParaRPr lang="en-US" dirty="0">
              <a:latin typeface="Calibri" panose="020F0502020204030204" pitchFamily="34" charset="0"/>
              <a:ea typeface="Calibri" panose="020F0502020204030204" pitchFamily="34" charset="0"/>
            </a:endParaRPr>
          </a:p>
          <a:p>
            <a:r>
              <a:rPr lang="en-US" dirty="0">
                <a:solidFill>
                  <a:srgbClr val="0B3468"/>
                </a:solidFill>
                <a:latin typeface="Calibri" panose="020F0502020204030204" pitchFamily="34" charset="0"/>
                <a:ea typeface="Calibri" panose="020F0502020204030204" pitchFamily="34" charset="0"/>
              </a:rPr>
              <a:t>Department of Conservation &amp; Natural Resources</a:t>
            </a:r>
            <a:br>
              <a:rPr lang="en-US" dirty="0">
                <a:solidFill>
                  <a:srgbClr val="0B3468"/>
                </a:solidFill>
                <a:latin typeface="Calibri" panose="020F0502020204030204" pitchFamily="34" charset="0"/>
                <a:ea typeface="Calibri" panose="020F0502020204030204" pitchFamily="34" charset="0"/>
              </a:rPr>
            </a:br>
            <a:r>
              <a:rPr lang="en-US" dirty="0">
                <a:solidFill>
                  <a:srgbClr val="0B3468"/>
                </a:solidFill>
                <a:latin typeface="Calibri" panose="020F0502020204030204" pitchFamily="34" charset="0"/>
                <a:ea typeface="Calibri" panose="020F0502020204030204" pitchFamily="34" charset="0"/>
              </a:rPr>
              <a:t>Bureau of Forestry | William Penn Forest District</a:t>
            </a:r>
            <a:endParaRPr lang="en-US" dirty="0">
              <a:latin typeface="Calibri" panose="020F0502020204030204" pitchFamily="34" charset="0"/>
              <a:ea typeface="Calibri" panose="020F0502020204030204" pitchFamily="34" charset="0"/>
            </a:endParaRPr>
          </a:p>
          <a:p>
            <a:r>
              <a:rPr lang="en-US" dirty="0">
                <a:solidFill>
                  <a:srgbClr val="0B3468"/>
                </a:solidFill>
                <a:latin typeface="Calibri" panose="020F0502020204030204" pitchFamily="34" charset="0"/>
                <a:ea typeface="Calibri" panose="020F0502020204030204" pitchFamily="34" charset="0"/>
              </a:rPr>
              <a:t>845 Park Rd. | Elverson, PA 19520</a:t>
            </a:r>
            <a:endParaRPr lang="en-US" dirty="0">
              <a:latin typeface="Calibri" panose="020F0502020204030204" pitchFamily="34"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Office:</a:t>
            </a:r>
            <a:r>
              <a:rPr lang="en-US" dirty="0">
                <a:solidFill>
                  <a:srgbClr val="0B3468"/>
                </a:solidFill>
                <a:latin typeface="Calibri" panose="020F0502020204030204" pitchFamily="34" charset="0"/>
                <a:ea typeface="Calibri" panose="020F0502020204030204" pitchFamily="34" charset="0"/>
              </a:rPr>
              <a:t>(610)582-9663 | </a:t>
            </a:r>
            <a:r>
              <a:rPr lang="en-US" dirty="0">
                <a:solidFill>
                  <a:srgbClr val="000000"/>
                </a:solidFill>
                <a:latin typeface="Calibri" panose="020F0502020204030204" pitchFamily="34" charset="0"/>
                <a:ea typeface="Calibri" panose="020F0502020204030204" pitchFamily="34" charset="0"/>
              </a:rPr>
              <a:t>Cell:</a:t>
            </a:r>
            <a:r>
              <a:rPr lang="en-US" dirty="0">
                <a:solidFill>
                  <a:srgbClr val="0B3468"/>
                </a:solidFill>
                <a:latin typeface="Calibri" panose="020F0502020204030204" pitchFamily="34" charset="0"/>
                <a:ea typeface="Calibri" panose="020F0502020204030204" pitchFamily="34" charset="0"/>
              </a:rPr>
              <a:t>(610)858-0038</a:t>
            </a:r>
            <a:endParaRPr lang="en-US" dirty="0">
              <a:latin typeface="Calibri" panose="020F0502020204030204" pitchFamily="34"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Fax:</a:t>
            </a:r>
            <a:r>
              <a:rPr lang="en-US" dirty="0">
                <a:solidFill>
                  <a:srgbClr val="0B3468"/>
                </a:solidFill>
                <a:latin typeface="Calibri" panose="020F0502020204030204" pitchFamily="34" charset="0"/>
                <a:ea typeface="Calibri" panose="020F0502020204030204" pitchFamily="34" charset="0"/>
              </a:rPr>
              <a:t>(610)582-9692</a:t>
            </a:r>
            <a:br>
              <a:rPr lang="en-US" dirty="0">
                <a:solidFill>
                  <a:srgbClr val="000000"/>
                </a:solidFill>
                <a:latin typeface="Calibri" panose="020F0502020204030204" pitchFamily="34" charset="0"/>
                <a:ea typeface="Calibri" panose="020F0502020204030204" pitchFamily="34" charset="0"/>
              </a:rPr>
            </a:br>
            <a:r>
              <a:rPr lang="en-US" u="sng" dirty="0">
                <a:solidFill>
                  <a:srgbClr val="954F72"/>
                </a:solidFill>
                <a:latin typeface="Calibri" panose="020F0502020204030204" pitchFamily="34" charset="0"/>
                <a:ea typeface="Calibri" panose="020F0502020204030204" pitchFamily="34" charset="0"/>
                <a:hlinkClick r:id="rId4"/>
              </a:rPr>
              <a:t>www.dcnr.state.pa.us</a:t>
            </a:r>
            <a:r>
              <a:rPr lang="en-US" dirty="0">
                <a:solidFill>
                  <a:srgbClr val="0B3468"/>
                </a:solidFill>
                <a:latin typeface="Calibri" panose="020F0502020204030204" pitchFamily="34" charset="0"/>
                <a:ea typeface="Calibri" panose="020F0502020204030204" pitchFamily="34" charset="0"/>
              </a:rPr>
              <a:t>|</a:t>
            </a:r>
            <a:r>
              <a:rPr lang="en-US" u="sng" dirty="0">
                <a:solidFill>
                  <a:srgbClr val="954F72"/>
                </a:solidFill>
                <a:latin typeface="Calibri" panose="020F0502020204030204" pitchFamily="34" charset="0"/>
                <a:ea typeface="Calibri" panose="020F0502020204030204" pitchFamily="34" charset="0"/>
                <a:hlinkClick r:id="rId5"/>
              </a:rPr>
              <a:t>www.iConservePA.org</a:t>
            </a:r>
            <a:endParaRPr lang="en-US" dirty="0">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9DC383E6-CD62-4743-B43C-54EFB092330B}"/>
              </a:ext>
            </a:extLst>
          </p:cNvPr>
          <p:cNvSpPr txBox="1"/>
          <p:nvPr/>
        </p:nvSpPr>
        <p:spPr>
          <a:xfrm>
            <a:off x="437322" y="1513817"/>
            <a:ext cx="3498574" cy="461665"/>
          </a:xfrm>
          <a:prstGeom prst="rect">
            <a:avLst/>
          </a:prstGeom>
          <a:noFill/>
        </p:spPr>
        <p:txBody>
          <a:bodyPr wrap="square" rtlCol="0">
            <a:spAutoFit/>
          </a:bodyPr>
          <a:lstStyle/>
          <a:p>
            <a:r>
              <a:rPr lang="en-US" sz="2400" dirty="0"/>
              <a:t>Resources:</a:t>
            </a:r>
          </a:p>
        </p:txBody>
      </p:sp>
      <p:pic>
        <p:nvPicPr>
          <p:cNvPr id="14" name="Picture 13">
            <a:extLst>
              <a:ext uri="{FF2B5EF4-FFF2-40B4-BE49-F238E27FC236}">
                <a16:creationId xmlns:a16="http://schemas.microsoft.com/office/drawing/2014/main" id="{41E46774-6717-4599-825E-25B84D0441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711134" y="2619470"/>
            <a:ext cx="4999333" cy="2438400"/>
          </a:xfrm>
          <a:prstGeom prst="rect">
            <a:avLst/>
          </a:prstGeom>
        </p:spPr>
      </p:pic>
      <p:sp>
        <p:nvSpPr>
          <p:cNvPr id="6" name="TextBox 5">
            <a:extLst>
              <a:ext uri="{FF2B5EF4-FFF2-40B4-BE49-F238E27FC236}">
                <a16:creationId xmlns:a16="http://schemas.microsoft.com/office/drawing/2014/main" id="{C54F44A6-9342-B53C-91AC-85E474BD0841}"/>
              </a:ext>
            </a:extLst>
          </p:cNvPr>
          <p:cNvSpPr txBox="1"/>
          <p:nvPr/>
        </p:nvSpPr>
        <p:spPr>
          <a:xfrm>
            <a:off x="1283205" y="2051172"/>
            <a:ext cx="5077839" cy="2523768"/>
          </a:xfrm>
          <a:prstGeom prst="rect">
            <a:avLst/>
          </a:prstGeom>
          <a:noFill/>
        </p:spPr>
        <p:txBody>
          <a:bodyPr wrap="square" rtlCol="0">
            <a:spAutoFit/>
          </a:bodyPr>
          <a:lstStyle/>
          <a:p>
            <a:r>
              <a:rPr lang="en-US" sz="2800" dirty="0"/>
              <a:t>Bucks County Service Forester</a:t>
            </a:r>
          </a:p>
          <a:p>
            <a:endParaRPr lang="en-US" sz="2800" dirty="0"/>
          </a:p>
          <a:p>
            <a:r>
              <a:rPr lang="en-US" sz="2800" dirty="0"/>
              <a:t>Sara Kane</a:t>
            </a:r>
          </a:p>
          <a:p>
            <a:r>
              <a:rPr lang="en-US" sz="2800" dirty="0">
                <a:hlinkClick r:id="rId7"/>
              </a:rPr>
              <a:t>sarkane@pa.gov</a:t>
            </a:r>
            <a:endParaRPr lang="en-US" sz="2800" dirty="0"/>
          </a:p>
          <a:p>
            <a:r>
              <a:rPr lang="en-US" sz="2800" dirty="0"/>
              <a:t>(610)985-7473</a:t>
            </a:r>
          </a:p>
          <a:p>
            <a:endParaRPr lang="en-US" dirty="0"/>
          </a:p>
        </p:txBody>
      </p:sp>
    </p:spTree>
    <p:extLst>
      <p:ext uri="{BB962C8B-B14F-4D97-AF65-F5344CB8AC3E}">
        <p14:creationId xmlns:p14="http://schemas.microsoft.com/office/powerpoint/2010/main" val="2588358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Header 5">
            <a:extLst>
              <a:ext uri="{FF2B5EF4-FFF2-40B4-BE49-F238E27FC236}">
                <a16:creationId xmlns:a16="http://schemas.microsoft.com/office/drawing/2014/main" id="{7B061C0D-C3D8-B800-27ED-482128A8C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550EF4-A0FD-0872-C8A2-C28780D44997}"/>
              </a:ext>
            </a:extLst>
          </p:cNvPr>
          <p:cNvSpPr>
            <a:spLocks noGrp="1"/>
          </p:cNvSpPr>
          <p:nvPr>
            <p:ph type="title"/>
          </p:nvPr>
        </p:nvSpPr>
        <p:spPr>
          <a:xfrm>
            <a:off x="2122251" y="18255"/>
            <a:ext cx="10515600" cy="1325563"/>
          </a:xfrm>
        </p:spPr>
        <p:txBody>
          <a:bodyPr/>
          <a:lstStyle/>
          <a:p>
            <a:r>
              <a:rPr lang="en-US" dirty="0">
                <a:solidFill>
                  <a:schemeClr val="bg1"/>
                </a:solidFill>
              </a:rPr>
              <a:t>Topics</a:t>
            </a:r>
          </a:p>
        </p:txBody>
      </p:sp>
      <p:sp>
        <p:nvSpPr>
          <p:cNvPr id="3" name="Content Placeholder 2">
            <a:extLst>
              <a:ext uri="{FF2B5EF4-FFF2-40B4-BE49-F238E27FC236}">
                <a16:creationId xmlns:a16="http://schemas.microsoft.com/office/drawing/2014/main" id="{CF6B2E9D-32AC-9C75-6E81-BA23FCF5240E}"/>
              </a:ext>
            </a:extLst>
          </p:cNvPr>
          <p:cNvSpPr>
            <a:spLocks noGrp="1"/>
          </p:cNvSpPr>
          <p:nvPr>
            <p:ph idx="1"/>
          </p:nvPr>
        </p:nvSpPr>
        <p:spPr/>
        <p:txBody>
          <a:bodyPr lIns="1280160" tIns="731520"/>
          <a:lstStyle/>
          <a:p>
            <a:pPr marL="514350" indent="-514350">
              <a:buFont typeface="+mj-lt"/>
              <a:buAutoNum type="arabicPeriod"/>
            </a:pPr>
            <a:r>
              <a:rPr lang="en-US" dirty="0"/>
              <a:t>Benefits of trees</a:t>
            </a:r>
          </a:p>
          <a:p>
            <a:pPr marL="514350" indent="-514350">
              <a:buFont typeface="+mj-lt"/>
              <a:buAutoNum type="arabicPeriod"/>
            </a:pPr>
            <a:r>
              <a:rPr lang="en-US" dirty="0"/>
              <a:t>Buying, planting and mulching</a:t>
            </a:r>
          </a:p>
          <a:p>
            <a:pPr marL="514350" indent="-514350">
              <a:buFont typeface="+mj-lt"/>
              <a:buAutoNum type="arabicPeriod"/>
            </a:pPr>
            <a:r>
              <a:rPr lang="en-US" dirty="0"/>
              <a:t>Pruning and other mechanical damages</a:t>
            </a:r>
          </a:p>
          <a:p>
            <a:pPr marL="514350" indent="-514350">
              <a:buFont typeface="+mj-lt"/>
              <a:buAutoNum type="arabicPeriod"/>
            </a:pPr>
            <a:r>
              <a:rPr lang="en-US" dirty="0"/>
              <a:t>Harmful conditions, how to do better</a:t>
            </a:r>
          </a:p>
          <a:p>
            <a:pPr marL="514350" indent="-514350">
              <a:buFont typeface="+mj-lt"/>
              <a:buAutoNum type="arabicPeriod"/>
            </a:pPr>
            <a:r>
              <a:rPr lang="en-US" dirty="0"/>
              <a:t>DCNR resources</a:t>
            </a:r>
          </a:p>
          <a:p>
            <a:endParaRPr lang="en-US" dirty="0"/>
          </a:p>
        </p:txBody>
      </p:sp>
    </p:spTree>
    <p:extLst>
      <p:ext uri="{BB962C8B-B14F-4D97-AF65-F5344CB8AC3E}">
        <p14:creationId xmlns:p14="http://schemas.microsoft.com/office/powerpoint/2010/main" val="1331327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Header 5">
            <a:extLst>
              <a:ext uri="{FF2B5EF4-FFF2-40B4-BE49-F238E27FC236}">
                <a16:creationId xmlns:a16="http://schemas.microsoft.com/office/drawing/2014/main" id="{FDBAE139-0B91-BCFA-6FAE-C66D2E67E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550EF4-A0FD-0872-C8A2-C28780D44997}"/>
              </a:ext>
            </a:extLst>
          </p:cNvPr>
          <p:cNvSpPr>
            <a:spLocks noGrp="1"/>
          </p:cNvSpPr>
          <p:nvPr>
            <p:ph type="title"/>
          </p:nvPr>
        </p:nvSpPr>
        <p:spPr>
          <a:xfrm>
            <a:off x="2102796" y="57165"/>
            <a:ext cx="10515600" cy="1325563"/>
          </a:xfrm>
        </p:spPr>
        <p:txBody>
          <a:bodyPr/>
          <a:lstStyle/>
          <a:p>
            <a:r>
              <a:rPr lang="en-US" dirty="0">
                <a:solidFill>
                  <a:schemeClr val="bg1"/>
                </a:solidFill>
              </a:rPr>
              <a:t>Benefits of Trees</a:t>
            </a:r>
          </a:p>
        </p:txBody>
      </p:sp>
      <p:sp>
        <p:nvSpPr>
          <p:cNvPr id="3" name="Content Placeholder 2">
            <a:extLst>
              <a:ext uri="{FF2B5EF4-FFF2-40B4-BE49-F238E27FC236}">
                <a16:creationId xmlns:a16="http://schemas.microsoft.com/office/drawing/2014/main" id="{CF6B2E9D-32AC-9C75-6E81-BA23FCF5240E}"/>
              </a:ext>
            </a:extLst>
          </p:cNvPr>
          <p:cNvSpPr>
            <a:spLocks noGrp="1"/>
          </p:cNvSpPr>
          <p:nvPr>
            <p:ph idx="1"/>
          </p:nvPr>
        </p:nvSpPr>
        <p:spPr/>
        <p:txBody>
          <a:bodyPr/>
          <a:lstStyle/>
          <a:p>
            <a:pPr marL="0" indent="0">
              <a:buNone/>
            </a:pPr>
            <a:r>
              <a:rPr lang="en-US" sz="2400" dirty="0"/>
              <a:t>As trees grow, their monetary value and their ecological benefits increase. </a:t>
            </a:r>
          </a:p>
          <a:p>
            <a:pPr marL="0" indent="0">
              <a:buNone/>
            </a:pPr>
            <a:r>
              <a:rPr lang="en-US" sz="2400" dirty="0"/>
              <a:t>But…</a:t>
            </a:r>
          </a:p>
          <a:p>
            <a:pPr marL="0" indent="0">
              <a:buNone/>
            </a:pPr>
            <a:endParaRPr lang="en-US" sz="2400" dirty="0"/>
          </a:p>
          <a:p>
            <a:pPr marL="0" indent="0">
              <a:buNone/>
            </a:pPr>
            <a:r>
              <a:rPr lang="en-US" sz="2400" b="1" dirty="0"/>
              <a:t>Life expectancy of suburban trees is low.</a:t>
            </a:r>
          </a:p>
          <a:p>
            <a:pPr marL="0" indent="0">
              <a:buNone/>
            </a:pPr>
            <a:r>
              <a:rPr lang="en-US" sz="2400" b="1" dirty="0"/>
              <a:t>Up to 93% of trees are planted and cared for incorrectly. </a:t>
            </a:r>
          </a:p>
          <a:p>
            <a:pPr marL="0" indent="0" algn="ctr">
              <a:buNone/>
            </a:pPr>
            <a:endParaRPr lang="en-US" sz="3200" b="1" dirty="0">
              <a:solidFill>
                <a:schemeClr val="accent5">
                  <a:lumMod val="50000"/>
                </a:schemeClr>
              </a:solidFill>
            </a:endParaRPr>
          </a:p>
          <a:p>
            <a:pPr marL="0" indent="0" algn="ctr">
              <a:buNone/>
            </a:pPr>
            <a:r>
              <a:rPr lang="en-US" sz="3200" b="1" dirty="0">
                <a:solidFill>
                  <a:schemeClr val="accent5">
                    <a:lumMod val="50000"/>
                  </a:schemeClr>
                </a:solidFill>
              </a:rPr>
              <a:t>Proper care = </a:t>
            </a:r>
          </a:p>
          <a:p>
            <a:pPr marL="0" indent="0" algn="ctr">
              <a:buNone/>
            </a:pPr>
            <a:r>
              <a:rPr lang="en-US" sz="3200" b="1" dirty="0">
                <a:solidFill>
                  <a:schemeClr val="accent5">
                    <a:lumMod val="50000"/>
                  </a:schemeClr>
                </a:solidFill>
              </a:rPr>
              <a:t>increased lifespan and benefits + reduced risks</a:t>
            </a:r>
          </a:p>
          <a:p>
            <a:endParaRPr lang="en-US" dirty="0"/>
          </a:p>
        </p:txBody>
      </p:sp>
    </p:spTree>
    <p:extLst>
      <p:ext uri="{BB962C8B-B14F-4D97-AF65-F5344CB8AC3E}">
        <p14:creationId xmlns:p14="http://schemas.microsoft.com/office/powerpoint/2010/main" val="1309017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descr="Header 5">
            <a:extLst>
              <a:ext uri="{FF2B5EF4-FFF2-40B4-BE49-F238E27FC236}">
                <a16:creationId xmlns:a16="http://schemas.microsoft.com/office/drawing/2014/main" id="{625F1BAE-5FCF-0008-F403-35654611D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AD62B44-95F4-41C0-93C4-1DA94D4E6AEE}"/>
              </a:ext>
            </a:extLst>
          </p:cNvPr>
          <p:cNvSpPr>
            <a:spLocks noGrp="1"/>
          </p:cNvSpPr>
          <p:nvPr>
            <p:ph type="title"/>
          </p:nvPr>
        </p:nvSpPr>
        <p:spPr/>
        <p:txBody>
          <a:bodyPr/>
          <a:lstStyle/>
          <a:p>
            <a:r>
              <a:rPr lang="en-US" dirty="0"/>
              <a:t>Benefit of trees</a:t>
            </a:r>
          </a:p>
        </p:txBody>
      </p:sp>
      <p:sp>
        <p:nvSpPr>
          <p:cNvPr id="5" name="Text Placeholder 4">
            <a:extLst>
              <a:ext uri="{FF2B5EF4-FFF2-40B4-BE49-F238E27FC236}">
                <a16:creationId xmlns:a16="http://schemas.microsoft.com/office/drawing/2014/main" id="{15B2B5A8-890C-4F19-BD4F-251FEF78199A}"/>
              </a:ext>
            </a:extLst>
          </p:cNvPr>
          <p:cNvSpPr>
            <a:spLocks noGrp="1"/>
          </p:cNvSpPr>
          <p:nvPr>
            <p:ph type="body" sz="quarter" idx="3"/>
          </p:nvPr>
        </p:nvSpPr>
        <p:spPr/>
        <p:txBody>
          <a:bodyPr>
            <a:normAutofit/>
          </a:bodyPr>
          <a:lstStyle/>
          <a:p>
            <a:r>
              <a:rPr lang="en-US" sz="2600" dirty="0"/>
              <a:t>Drawbacks</a:t>
            </a:r>
          </a:p>
        </p:txBody>
      </p:sp>
      <p:sp>
        <p:nvSpPr>
          <p:cNvPr id="6" name="Content Placeholder 5">
            <a:extLst>
              <a:ext uri="{FF2B5EF4-FFF2-40B4-BE49-F238E27FC236}">
                <a16:creationId xmlns:a16="http://schemas.microsoft.com/office/drawing/2014/main" id="{4DA97944-896E-4B24-9270-5282BB79F9DB}"/>
              </a:ext>
            </a:extLst>
          </p:cNvPr>
          <p:cNvSpPr>
            <a:spLocks noGrp="1"/>
          </p:cNvSpPr>
          <p:nvPr>
            <p:ph sz="quarter" idx="4"/>
          </p:nvPr>
        </p:nvSpPr>
        <p:spPr/>
        <p:txBody>
          <a:bodyPr>
            <a:normAutofit/>
          </a:bodyPr>
          <a:lstStyle/>
          <a:p>
            <a:r>
              <a:rPr lang="en-US" dirty="0"/>
              <a:t>Need maintenance</a:t>
            </a:r>
          </a:p>
          <a:p>
            <a:r>
              <a:rPr lang="en-US" dirty="0"/>
              <a:t>Cost of care</a:t>
            </a:r>
          </a:p>
          <a:p>
            <a:r>
              <a:rPr lang="en-US" dirty="0"/>
              <a:t>Block sun or view</a:t>
            </a:r>
          </a:p>
          <a:p>
            <a:r>
              <a:rPr lang="en-US" dirty="0"/>
              <a:t>Potential danger</a:t>
            </a:r>
          </a:p>
          <a:p>
            <a:pPr marL="0" indent="0">
              <a:buNone/>
            </a:pPr>
            <a:endParaRPr lang="en-US" dirty="0"/>
          </a:p>
          <a:p>
            <a:endParaRPr lang="en-US" dirty="0"/>
          </a:p>
        </p:txBody>
      </p:sp>
      <p:pic>
        <p:nvPicPr>
          <p:cNvPr id="7" name="Picture 6" descr="Diagram&#10;&#10;Description automatically generated">
            <a:extLst>
              <a:ext uri="{FF2B5EF4-FFF2-40B4-BE49-F238E27FC236}">
                <a16:creationId xmlns:a16="http://schemas.microsoft.com/office/drawing/2014/main" id="{EE4F4A15-7E48-4CE1-B7FD-B79FACF586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6703" y="154980"/>
            <a:ext cx="10258594" cy="6548039"/>
          </a:xfrm>
          <a:prstGeom prst="rect">
            <a:avLst/>
          </a:prstGeom>
        </p:spPr>
      </p:pic>
    </p:spTree>
    <p:extLst>
      <p:ext uri="{BB962C8B-B14F-4D97-AF65-F5344CB8AC3E}">
        <p14:creationId xmlns:p14="http://schemas.microsoft.com/office/powerpoint/2010/main" val="792607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21F1-4711-451F-AEF2-496233F59F1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167708D-5AFB-48F4-AA1F-FADCA942F85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9DEEDF9-C5C3-4FE7-A537-D7CDF4D4D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249"/>
            <a:ext cx="12192000" cy="6859427"/>
          </a:xfrm>
          <a:prstGeom prst="rect">
            <a:avLst/>
          </a:prstGeom>
        </p:spPr>
      </p:pic>
      <p:pic>
        <p:nvPicPr>
          <p:cNvPr id="4" name="Picture 3">
            <a:extLst>
              <a:ext uri="{FF2B5EF4-FFF2-40B4-BE49-F238E27FC236}">
                <a16:creationId xmlns:a16="http://schemas.microsoft.com/office/drawing/2014/main" id="{12A8C6FD-40DF-462A-88CC-9A37DBC22E52}"/>
              </a:ext>
            </a:extLst>
          </p:cNvPr>
          <p:cNvPicPr>
            <a:picLocks noChangeAspect="1"/>
          </p:cNvPicPr>
          <p:nvPr/>
        </p:nvPicPr>
        <p:blipFill>
          <a:blip r:embed="rId4"/>
          <a:stretch>
            <a:fillRect/>
          </a:stretch>
        </p:blipFill>
        <p:spPr>
          <a:xfrm>
            <a:off x="0" y="0"/>
            <a:ext cx="12192000" cy="1255776"/>
          </a:xfrm>
          <a:prstGeom prst="rect">
            <a:avLst/>
          </a:prstGeom>
        </p:spPr>
      </p:pic>
      <p:sp>
        <p:nvSpPr>
          <p:cNvPr id="7" name="TextBox 6">
            <a:extLst>
              <a:ext uri="{FF2B5EF4-FFF2-40B4-BE49-F238E27FC236}">
                <a16:creationId xmlns:a16="http://schemas.microsoft.com/office/drawing/2014/main" id="{78596963-727D-4532-823B-15044C76235E}"/>
              </a:ext>
            </a:extLst>
          </p:cNvPr>
          <p:cNvSpPr txBox="1"/>
          <p:nvPr/>
        </p:nvSpPr>
        <p:spPr>
          <a:xfrm>
            <a:off x="1961320" y="93475"/>
            <a:ext cx="8269357" cy="1015663"/>
          </a:xfrm>
          <a:prstGeom prst="rect">
            <a:avLst/>
          </a:prstGeom>
          <a:noFill/>
        </p:spPr>
        <p:txBody>
          <a:bodyPr wrap="square" rtlCol="0">
            <a:spAutoFit/>
          </a:bodyPr>
          <a:lstStyle/>
          <a:p>
            <a:r>
              <a:rPr lang="en-US" sz="6000" dirty="0">
                <a:solidFill>
                  <a:schemeClr val="bg1"/>
                </a:solidFill>
              </a:rPr>
              <a:t>Planning For The Future</a:t>
            </a:r>
          </a:p>
        </p:txBody>
      </p:sp>
      <p:sp>
        <p:nvSpPr>
          <p:cNvPr id="8" name="TextBox 7">
            <a:extLst>
              <a:ext uri="{FF2B5EF4-FFF2-40B4-BE49-F238E27FC236}">
                <a16:creationId xmlns:a16="http://schemas.microsoft.com/office/drawing/2014/main" id="{17109A3B-D1DE-4F27-AC14-67760C2FDAE4}"/>
              </a:ext>
            </a:extLst>
          </p:cNvPr>
          <p:cNvSpPr txBox="1"/>
          <p:nvPr/>
        </p:nvSpPr>
        <p:spPr>
          <a:xfrm>
            <a:off x="212036" y="1563888"/>
            <a:ext cx="544664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Basic Street Tree Rules</a:t>
            </a:r>
          </a:p>
          <a:p>
            <a:pPr marL="742950" lvl="1" indent="-285750">
              <a:buFont typeface="Arial" panose="020B0604020202020204" pitchFamily="34" charset="0"/>
              <a:buChar char="•"/>
            </a:pPr>
            <a:r>
              <a:rPr lang="en-US" dirty="0"/>
              <a:t>Right Tree, Right Place</a:t>
            </a:r>
          </a:p>
          <a:p>
            <a:pPr marL="1200150" lvl="2" indent="-285750">
              <a:buFont typeface="Arial" panose="020B0604020202020204" pitchFamily="34" charset="0"/>
              <a:buChar char="•"/>
            </a:pPr>
            <a:r>
              <a:rPr lang="en-US" dirty="0"/>
              <a:t>Adapted to soil and microclimate changes</a:t>
            </a:r>
          </a:p>
          <a:p>
            <a:pPr marL="1200150" lvl="2" indent="-285750">
              <a:buFont typeface="Arial" panose="020B0604020202020204" pitchFamily="34" charset="0"/>
              <a:buChar char="•"/>
            </a:pPr>
            <a:r>
              <a:rPr lang="en-US" dirty="0"/>
              <a:t>Durable and long lasting</a:t>
            </a:r>
          </a:p>
          <a:p>
            <a:pPr marL="1200150" lvl="2" indent="-285750">
              <a:buFont typeface="Arial" panose="020B0604020202020204" pitchFamily="34" charset="0"/>
              <a:buChar char="•"/>
            </a:pPr>
            <a:r>
              <a:rPr lang="en-US" dirty="0"/>
              <a:t>Size at maturity: Height, width</a:t>
            </a:r>
          </a:p>
          <a:p>
            <a:pPr marL="1200150" lvl="2" indent="-285750">
              <a:buFont typeface="Arial" panose="020B0604020202020204" pitchFamily="34" charset="0"/>
              <a:buChar char="•"/>
            </a:pPr>
            <a:r>
              <a:rPr lang="en-US" dirty="0"/>
              <a:t>Rooting tendencies</a:t>
            </a:r>
          </a:p>
          <a:p>
            <a:pPr marL="1200150" lvl="2" indent="-285750">
              <a:buFont typeface="Arial" panose="020B0604020202020204" pitchFamily="34" charset="0"/>
              <a:buChar char="•"/>
            </a:pPr>
            <a:r>
              <a:rPr lang="en-US" dirty="0"/>
              <a:t>Diversity</a:t>
            </a:r>
          </a:p>
          <a:p>
            <a:pPr marL="1657350" lvl="3" indent="-285750">
              <a:buFont typeface="Arial" panose="020B0604020202020204" pitchFamily="34" charset="0"/>
              <a:buChar char="•"/>
            </a:pPr>
            <a:r>
              <a:rPr lang="en-US" dirty="0"/>
              <a:t>Ash and EAB</a:t>
            </a:r>
          </a:p>
        </p:txBody>
      </p:sp>
      <p:sp>
        <p:nvSpPr>
          <p:cNvPr id="9" name="TextBox 8">
            <a:extLst>
              <a:ext uri="{FF2B5EF4-FFF2-40B4-BE49-F238E27FC236}">
                <a16:creationId xmlns:a16="http://schemas.microsoft.com/office/drawing/2014/main" id="{7C39CB40-F4E3-4E7C-926F-8EAA4170795A}"/>
              </a:ext>
            </a:extLst>
          </p:cNvPr>
          <p:cNvSpPr txBox="1"/>
          <p:nvPr/>
        </p:nvSpPr>
        <p:spPr>
          <a:xfrm>
            <a:off x="316811" y="4103638"/>
            <a:ext cx="4704521" cy="2308324"/>
          </a:xfrm>
          <a:prstGeom prst="rect">
            <a:avLst/>
          </a:prstGeom>
          <a:noFill/>
        </p:spPr>
        <p:txBody>
          <a:bodyPr wrap="square" rtlCol="0">
            <a:spAutoFit/>
          </a:bodyPr>
          <a:lstStyle/>
          <a:p>
            <a:pPr marL="285750" indent="-285750">
              <a:buFont typeface="Arial" panose="020B0604020202020204" pitchFamily="34" charset="0"/>
              <a:buChar char="•"/>
            </a:pPr>
            <a:r>
              <a:rPr lang="en-US" dirty="0"/>
              <a:t>Long term outlook</a:t>
            </a:r>
          </a:p>
          <a:p>
            <a:pPr marL="742950" lvl="1" indent="-285750">
              <a:buFont typeface="Arial" panose="020B0604020202020204" pitchFamily="34" charset="0"/>
              <a:buChar char="•"/>
            </a:pPr>
            <a:r>
              <a:rPr lang="en-US" dirty="0"/>
              <a:t>What will that street look like in 20, 30, 50 Years?</a:t>
            </a:r>
          </a:p>
          <a:p>
            <a:pPr marL="742950" lvl="1" indent="-285750">
              <a:buFont typeface="Arial" panose="020B0604020202020204" pitchFamily="34" charset="0"/>
              <a:buChar char="•"/>
            </a:pPr>
            <a:r>
              <a:rPr lang="en-US" dirty="0"/>
              <a:t>Further development</a:t>
            </a:r>
          </a:p>
          <a:p>
            <a:pPr marL="742950" lvl="1" indent="-285750">
              <a:buFont typeface="Arial" panose="020B0604020202020204" pitchFamily="34" charset="0"/>
              <a:buChar char="•"/>
            </a:pPr>
            <a:r>
              <a:rPr lang="en-US" dirty="0"/>
              <a:t>New invasive diseases and insects</a:t>
            </a:r>
          </a:p>
          <a:p>
            <a:pPr marL="742950" lvl="1" indent="-285750">
              <a:buFont typeface="Arial" panose="020B0604020202020204" pitchFamily="34" charset="0"/>
              <a:buChar char="•"/>
            </a:pPr>
            <a:r>
              <a:rPr lang="en-US" dirty="0"/>
              <a:t>What will weather and temperatures be like?</a:t>
            </a:r>
          </a:p>
          <a:p>
            <a:pPr marL="742950" lvl="1" indent="-285750">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4F43008A-5DDC-4D49-A9B3-6B81627B103E}"/>
              </a:ext>
            </a:extLst>
          </p:cNvPr>
          <p:cNvPicPr>
            <a:picLocks noChangeAspect="1"/>
          </p:cNvPicPr>
          <p:nvPr/>
        </p:nvPicPr>
        <p:blipFill>
          <a:blip r:embed="rId5"/>
          <a:stretch>
            <a:fillRect/>
          </a:stretch>
        </p:blipFill>
        <p:spPr>
          <a:xfrm>
            <a:off x="5724938" y="1347851"/>
            <a:ext cx="3699841" cy="2453155"/>
          </a:xfrm>
          <a:prstGeom prst="rect">
            <a:avLst/>
          </a:prstGeom>
        </p:spPr>
      </p:pic>
      <p:pic>
        <p:nvPicPr>
          <p:cNvPr id="11" name="Picture 10">
            <a:extLst>
              <a:ext uri="{FF2B5EF4-FFF2-40B4-BE49-F238E27FC236}">
                <a16:creationId xmlns:a16="http://schemas.microsoft.com/office/drawing/2014/main" id="{70178114-0AD5-45C7-9664-02149D24B1BC}"/>
              </a:ext>
            </a:extLst>
          </p:cNvPr>
          <p:cNvPicPr>
            <a:picLocks noChangeAspect="1"/>
          </p:cNvPicPr>
          <p:nvPr/>
        </p:nvPicPr>
        <p:blipFill>
          <a:blip r:embed="rId6"/>
          <a:stretch>
            <a:fillRect/>
          </a:stretch>
        </p:blipFill>
        <p:spPr>
          <a:xfrm>
            <a:off x="8851210" y="1380063"/>
            <a:ext cx="2133600" cy="2143125"/>
          </a:xfrm>
          <a:prstGeom prst="rect">
            <a:avLst/>
          </a:prstGeom>
        </p:spPr>
      </p:pic>
      <p:pic>
        <p:nvPicPr>
          <p:cNvPr id="13" name="Picture 12">
            <a:extLst>
              <a:ext uri="{FF2B5EF4-FFF2-40B4-BE49-F238E27FC236}">
                <a16:creationId xmlns:a16="http://schemas.microsoft.com/office/drawing/2014/main" id="{531722E7-778C-4463-8864-6109D078FE5E}"/>
              </a:ext>
            </a:extLst>
          </p:cNvPr>
          <p:cNvPicPr>
            <a:picLocks noChangeAspect="1"/>
          </p:cNvPicPr>
          <p:nvPr/>
        </p:nvPicPr>
        <p:blipFill>
          <a:blip r:embed="rId7"/>
          <a:stretch>
            <a:fillRect/>
          </a:stretch>
        </p:blipFill>
        <p:spPr>
          <a:xfrm>
            <a:off x="6228521" y="3713230"/>
            <a:ext cx="3686435" cy="2453155"/>
          </a:xfrm>
          <a:prstGeom prst="rect">
            <a:avLst/>
          </a:prstGeom>
        </p:spPr>
      </p:pic>
      <p:pic>
        <p:nvPicPr>
          <p:cNvPr id="14" name="Picture 13">
            <a:extLst>
              <a:ext uri="{FF2B5EF4-FFF2-40B4-BE49-F238E27FC236}">
                <a16:creationId xmlns:a16="http://schemas.microsoft.com/office/drawing/2014/main" id="{24A88506-1991-4705-BB42-1DB206AE3215}"/>
              </a:ext>
            </a:extLst>
          </p:cNvPr>
          <p:cNvPicPr>
            <a:picLocks noChangeAspect="1"/>
          </p:cNvPicPr>
          <p:nvPr/>
        </p:nvPicPr>
        <p:blipFill>
          <a:blip r:embed="rId8"/>
          <a:stretch>
            <a:fillRect/>
          </a:stretch>
        </p:blipFill>
        <p:spPr>
          <a:xfrm>
            <a:off x="8851210" y="3509962"/>
            <a:ext cx="2133600" cy="3108632"/>
          </a:xfrm>
          <a:prstGeom prst="rect">
            <a:avLst/>
          </a:prstGeom>
        </p:spPr>
      </p:pic>
    </p:spTree>
    <p:extLst>
      <p:ext uri="{BB962C8B-B14F-4D97-AF65-F5344CB8AC3E}">
        <p14:creationId xmlns:p14="http://schemas.microsoft.com/office/powerpoint/2010/main" val="1806227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descr="A picture containing plant, tree&#10;&#10;Description automatically generated">
            <a:extLst>
              <a:ext uri="{FF2B5EF4-FFF2-40B4-BE49-F238E27FC236}">
                <a16:creationId xmlns:a16="http://schemas.microsoft.com/office/drawing/2014/main" id="{FC7CAAB6-88DB-421B-AE1F-E290CDF768C0}"/>
              </a:ext>
            </a:extLst>
          </p:cNvPr>
          <p:cNvPicPr>
            <a:picLocks noChangeAspect="1"/>
          </p:cNvPicPr>
          <p:nvPr/>
        </p:nvPicPr>
        <p:blipFill>
          <a:blip r:embed="rId3" cstate="screen">
            <a:alphaModFix amt="30000"/>
            <a:extLst>
              <a:ext uri="{28A0092B-C50C-407E-A947-70E740481C1C}">
                <a14:useLocalDpi xmlns:a14="http://schemas.microsoft.com/office/drawing/2010/main"/>
              </a:ext>
            </a:extLst>
          </a:blip>
          <a:stretch>
            <a:fillRect/>
          </a:stretch>
        </p:blipFill>
        <p:spPr>
          <a:xfrm>
            <a:off x="778213" y="1600264"/>
            <a:ext cx="11180323" cy="4854509"/>
          </a:xfrm>
          <a:prstGeom prst="rect">
            <a:avLst/>
          </a:prstGeom>
          <a:effectLst>
            <a:outerShdw blurRad="50800" dist="50800" dir="5400000" algn="ctr" rotWithShape="0">
              <a:srgbClr val="000000"/>
            </a:outerShdw>
            <a:softEdge rad="63500"/>
          </a:effectLst>
        </p:spPr>
      </p:pic>
      <p:pic>
        <p:nvPicPr>
          <p:cNvPr id="3" name="Picture 21" descr="Header 5">
            <a:extLst>
              <a:ext uri="{FF2B5EF4-FFF2-40B4-BE49-F238E27FC236}">
                <a16:creationId xmlns:a16="http://schemas.microsoft.com/office/drawing/2014/main" id="{2B26D467-BC82-3FBC-0B7F-5485829656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2C74F0E-0879-438E-AC18-663D35EB2DF3}"/>
              </a:ext>
            </a:extLst>
          </p:cNvPr>
          <p:cNvSpPr>
            <a:spLocks noGrp="1"/>
          </p:cNvSpPr>
          <p:nvPr>
            <p:ph type="title"/>
          </p:nvPr>
        </p:nvSpPr>
        <p:spPr>
          <a:xfrm>
            <a:off x="2189718" y="0"/>
            <a:ext cx="7886700" cy="1325563"/>
          </a:xfrm>
        </p:spPr>
        <p:txBody>
          <a:bodyPr>
            <a:normAutofit/>
          </a:bodyPr>
          <a:lstStyle/>
          <a:p>
            <a:r>
              <a:rPr lang="en-US" sz="4000" dirty="0">
                <a:solidFill>
                  <a:schemeClr val="bg1"/>
                </a:solidFill>
              </a:rPr>
              <a:t>Nursery Stock </a:t>
            </a:r>
          </a:p>
        </p:txBody>
      </p:sp>
      <p:graphicFrame>
        <p:nvGraphicFramePr>
          <p:cNvPr id="5" name="Table 6">
            <a:extLst>
              <a:ext uri="{FF2B5EF4-FFF2-40B4-BE49-F238E27FC236}">
                <a16:creationId xmlns:a16="http://schemas.microsoft.com/office/drawing/2014/main" id="{0DE4B5DB-5D68-4038-902A-BF779A33267A}"/>
              </a:ext>
            </a:extLst>
          </p:cNvPr>
          <p:cNvGraphicFramePr>
            <a:graphicFrameLocks noGrp="1"/>
          </p:cNvGraphicFramePr>
          <p:nvPr>
            <p:ph sz="half" idx="2"/>
            <p:extLst>
              <p:ext uri="{D42A27DB-BD31-4B8C-83A1-F6EECF244321}">
                <p14:modId xmlns:p14="http://schemas.microsoft.com/office/powerpoint/2010/main" val="471969138"/>
              </p:ext>
            </p:extLst>
          </p:nvPr>
        </p:nvGraphicFramePr>
        <p:xfrm>
          <a:off x="389106" y="1325563"/>
          <a:ext cx="11569430" cy="5129210"/>
        </p:xfrm>
        <a:graphic>
          <a:graphicData uri="http://schemas.openxmlformats.org/drawingml/2006/table">
            <a:tbl>
              <a:tblPr firstRow="1" bandRow="1">
                <a:tableStyleId>{5C22544A-7EE6-4342-B048-85BDC9FD1C3A}</a:tableStyleId>
              </a:tblPr>
              <a:tblGrid>
                <a:gridCol w="4331831">
                  <a:extLst>
                    <a:ext uri="{9D8B030D-6E8A-4147-A177-3AD203B41FA5}">
                      <a16:colId xmlns:a16="http://schemas.microsoft.com/office/drawing/2014/main" val="1191559925"/>
                    </a:ext>
                  </a:extLst>
                </a:gridCol>
                <a:gridCol w="3522725">
                  <a:extLst>
                    <a:ext uri="{9D8B030D-6E8A-4147-A177-3AD203B41FA5}">
                      <a16:colId xmlns:a16="http://schemas.microsoft.com/office/drawing/2014/main" val="3482661019"/>
                    </a:ext>
                  </a:extLst>
                </a:gridCol>
                <a:gridCol w="3714874">
                  <a:extLst>
                    <a:ext uri="{9D8B030D-6E8A-4147-A177-3AD203B41FA5}">
                      <a16:colId xmlns:a16="http://schemas.microsoft.com/office/drawing/2014/main" val="2597017969"/>
                    </a:ext>
                  </a:extLst>
                </a:gridCol>
              </a:tblGrid>
              <a:tr h="827490">
                <a:tc>
                  <a:txBody>
                    <a:bodyPr/>
                    <a:lstStyle/>
                    <a:p>
                      <a:pPr algn="ct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Bare root</a:t>
                      </a:r>
                    </a:p>
                  </a:txBody>
                  <a:tcPr>
                    <a:noFill/>
                  </a:tcPr>
                </a:tc>
                <a:tc>
                  <a:txBody>
                    <a:bodyPr/>
                    <a:lstStyle/>
                    <a:p>
                      <a:pPr algn="ct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 Containerized</a:t>
                      </a:r>
                    </a:p>
                  </a:txBody>
                  <a:tcPr>
                    <a:noFill/>
                  </a:tcPr>
                </a:tc>
                <a:tc>
                  <a:txBody>
                    <a:bodyPr/>
                    <a:lstStyle/>
                    <a:p>
                      <a:pPr algn="ct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B &amp; B</a:t>
                      </a:r>
                    </a:p>
                  </a:txBody>
                  <a:tcPr>
                    <a:noFill/>
                  </a:tcPr>
                </a:tc>
                <a:extLst>
                  <a:ext uri="{0D108BD9-81ED-4DB2-BD59-A6C34878D82A}">
                    <a16:rowId xmlns:a16="http://schemas.microsoft.com/office/drawing/2014/main" val="3396822714"/>
                  </a:ext>
                </a:extLst>
              </a:tr>
              <a:tr h="1414251">
                <a:tc>
                  <a:txBody>
                    <a:bodyPr/>
                    <a:lstStyle/>
                    <a:p>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ADVANTAGES: Inexpensive</a:t>
                      </a:r>
                    </a:p>
                    <a:p>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Healthy roots</a:t>
                      </a:r>
                    </a:p>
                    <a:p>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Lightweight</a:t>
                      </a:r>
                    </a:p>
                  </a:txBody>
                  <a:tcPr>
                    <a:noFill/>
                  </a:tcPr>
                </a:tc>
                <a:tc>
                  <a:txBody>
                    <a:bodyPr/>
                    <a:lstStyle/>
                    <a:p>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Year-round availability</a:t>
                      </a:r>
                    </a:p>
                  </a:txBody>
                  <a:tcPr>
                    <a:noFill/>
                  </a:tcPr>
                </a:tc>
                <a:tc>
                  <a:txBody>
                    <a:bodyPr/>
                    <a:lstStyle/>
                    <a:p>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Larger specimens</a:t>
                      </a:r>
                    </a:p>
                    <a:p>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(May or may not have circling roots)</a:t>
                      </a:r>
                    </a:p>
                  </a:txBody>
                  <a:tcPr>
                    <a:noFill/>
                  </a:tcPr>
                </a:tc>
                <a:extLst>
                  <a:ext uri="{0D108BD9-81ED-4DB2-BD59-A6C34878D82A}">
                    <a16:rowId xmlns:a16="http://schemas.microsoft.com/office/drawing/2014/main" val="1229497682"/>
                  </a:ext>
                </a:extLst>
              </a:tr>
              <a:tr h="1443088">
                <a:tc>
                  <a:txBody>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DRAWBACKS: </a:t>
                      </a:r>
                    </a:p>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Limited planting time </a:t>
                      </a:r>
                    </a:p>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Limited selection</a:t>
                      </a:r>
                    </a:p>
                  </a:txBody>
                  <a:tcPr>
                    <a:noFill/>
                  </a:tcPr>
                </a:tc>
                <a:tc>
                  <a:txBody>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More expensive</a:t>
                      </a:r>
                    </a:p>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Circling roots</a:t>
                      </a:r>
                    </a:p>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Pot bound</a:t>
                      </a:r>
                    </a:p>
                  </a:txBody>
                  <a:tcPr>
                    <a:noFill/>
                  </a:tcPr>
                </a:tc>
                <a:tc>
                  <a:txBody>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More expensive</a:t>
                      </a:r>
                    </a:p>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Root loss</a:t>
                      </a:r>
                    </a:p>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Heavy</a:t>
                      </a:r>
                    </a:p>
                  </a:txBody>
                  <a:tcPr>
                    <a:noFill/>
                  </a:tcPr>
                </a:tc>
                <a:extLst>
                  <a:ext uri="{0D108BD9-81ED-4DB2-BD59-A6C34878D82A}">
                    <a16:rowId xmlns:a16="http://schemas.microsoft.com/office/drawing/2014/main" val="2336295281"/>
                  </a:ext>
                </a:extLst>
              </a:tr>
              <a:tr h="1444381">
                <a:tc>
                  <a:txBody>
                    <a:bodyPr/>
                    <a:lstStyle/>
                    <a:p>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Plant within days</a:t>
                      </a:r>
                    </a:p>
                    <a:p>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Don’t let roots dry out</a:t>
                      </a:r>
                    </a:p>
                  </a:txBody>
                  <a:tcPr>
                    <a:noFill/>
                  </a:tcPr>
                </a:tc>
                <a:tc>
                  <a:txBody>
                    <a:bodyPr/>
                    <a:lstStyle/>
                    <a:p>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Remove potting mix Fix circling roots</a:t>
                      </a:r>
                    </a:p>
                    <a:p>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Find root flare</a:t>
                      </a:r>
                    </a:p>
                  </a:txBody>
                  <a:tcPr>
                    <a:noFill/>
                  </a:tcPr>
                </a:tc>
                <a:tc>
                  <a:txBody>
                    <a:bodyPr/>
                    <a:lstStyle/>
                    <a:p>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Cut basket off</a:t>
                      </a:r>
                    </a:p>
                    <a:p>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Find root flare</a:t>
                      </a:r>
                    </a:p>
                    <a:p>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Remove burlap and ties</a:t>
                      </a:r>
                    </a:p>
                  </a:txBody>
                  <a:tcPr>
                    <a:noFill/>
                  </a:tcPr>
                </a:tc>
                <a:extLst>
                  <a:ext uri="{0D108BD9-81ED-4DB2-BD59-A6C34878D82A}">
                    <a16:rowId xmlns:a16="http://schemas.microsoft.com/office/drawing/2014/main" val="1415681378"/>
                  </a:ext>
                </a:extLst>
              </a:tr>
            </a:tbl>
          </a:graphicData>
        </a:graphic>
      </p:graphicFrame>
    </p:spTree>
    <p:extLst>
      <p:ext uri="{BB962C8B-B14F-4D97-AF65-F5344CB8AC3E}">
        <p14:creationId xmlns:p14="http://schemas.microsoft.com/office/powerpoint/2010/main" val="2936066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1" descr="Header 5">
            <a:extLst>
              <a:ext uri="{FF2B5EF4-FFF2-40B4-BE49-F238E27FC236}">
                <a16:creationId xmlns:a16="http://schemas.microsoft.com/office/drawing/2014/main" id="{14DD9762-77B2-E26D-43AB-3BA5A870B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117E87-625A-429A-BDD4-CDE2501E9250}"/>
              </a:ext>
            </a:extLst>
          </p:cNvPr>
          <p:cNvSpPr>
            <a:spLocks noGrp="1"/>
          </p:cNvSpPr>
          <p:nvPr>
            <p:ph type="title"/>
          </p:nvPr>
        </p:nvSpPr>
        <p:spPr>
          <a:xfrm>
            <a:off x="2253430" y="110044"/>
            <a:ext cx="4044068" cy="879474"/>
          </a:xfrm>
        </p:spPr>
        <p:txBody>
          <a:bodyPr>
            <a:normAutofit fontScale="90000"/>
          </a:bodyPr>
          <a:lstStyle/>
          <a:p>
            <a:r>
              <a:rPr lang="en-US" sz="3200" dirty="0">
                <a:solidFill>
                  <a:schemeClr val="bg1"/>
                </a:solidFill>
              </a:rPr>
              <a:t>Quality nursery stock </a:t>
            </a:r>
            <a:br>
              <a:rPr lang="en-US" sz="3200" dirty="0">
                <a:solidFill>
                  <a:schemeClr val="bg1"/>
                </a:solidFill>
              </a:rPr>
            </a:br>
            <a:r>
              <a:rPr lang="en-US" sz="3200" dirty="0">
                <a:solidFill>
                  <a:schemeClr val="bg1"/>
                </a:solidFill>
              </a:rPr>
              <a:t>ANSI Z60.1</a:t>
            </a:r>
          </a:p>
        </p:txBody>
      </p:sp>
      <p:pic>
        <p:nvPicPr>
          <p:cNvPr id="7" name="Content Placeholder 6" descr="Diagram&#10;&#10;Description automatically generated">
            <a:extLst>
              <a:ext uri="{FF2B5EF4-FFF2-40B4-BE49-F238E27FC236}">
                <a16:creationId xmlns:a16="http://schemas.microsoft.com/office/drawing/2014/main" id="{DB6552FC-3355-4810-BD9F-8EE795A0CAA5}"/>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7196166" y="148955"/>
            <a:ext cx="4044069" cy="6052486"/>
          </a:xfrm>
        </p:spPr>
      </p:pic>
      <p:sp>
        <p:nvSpPr>
          <p:cNvPr id="15" name="TextBox 14">
            <a:extLst>
              <a:ext uri="{FF2B5EF4-FFF2-40B4-BE49-F238E27FC236}">
                <a16:creationId xmlns:a16="http://schemas.microsoft.com/office/drawing/2014/main" id="{14B2C4D2-0A2D-41C3-8ECE-CDF20F808851}"/>
              </a:ext>
            </a:extLst>
          </p:cNvPr>
          <p:cNvSpPr txBox="1"/>
          <p:nvPr/>
        </p:nvSpPr>
        <p:spPr>
          <a:xfrm>
            <a:off x="869143" y="3033212"/>
            <a:ext cx="6285810" cy="135421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Straight trunk, no codominant leaders</a:t>
            </a:r>
          </a:p>
          <a:p>
            <a:pPr marL="285750" indent="-285750">
              <a:spcAft>
                <a:spcPts val="60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Branches less than 2/3 of main branch,</a:t>
            </a:r>
          </a:p>
          <a:p>
            <a:pPr>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no included bark</a:t>
            </a:r>
          </a:p>
        </p:txBody>
      </p:sp>
      <p:sp>
        <p:nvSpPr>
          <p:cNvPr id="16" name="TextBox 15">
            <a:extLst>
              <a:ext uri="{FF2B5EF4-FFF2-40B4-BE49-F238E27FC236}">
                <a16:creationId xmlns:a16="http://schemas.microsoft.com/office/drawing/2014/main" id="{97ABF6B5-DBF7-401F-8F2E-85580D7FAF54}"/>
              </a:ext>
            </a:extLst>
          </p:cNvPr>
          <p:cNvSpPr txBox="1"/>
          <p:nvPr/>
        </p:nvSpPr>
        <p:spPr>
          <a:xfrm>
            <a:off x="9867542" y="6201441"/>
            <a:ext cx="198920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urbantree.org</a:t>
            </a:r>
            <a:endParaRPr lang="en-US" dirty="0"/>
          </a:p>
        </p:txBody>
      </p:sp>
      <p:pic>
        <p:nvPicPr>
          <p:cNvPr id="3" name="Graphic 2" descr="In love face with solid fill with solid fill">
            <a:extLst>
              <a:ext uri="{FF2B5EF4-FFF2-40B4-BE49-F238E27FC236}">
                <a16:creationId xmlns:a16="http://schemas.microsoft.com/office/drawing/2014/main" id="{C7FC7286-4B52-7A9C-BD0F-15CE2CAEE0F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59341" y="1770119"/>
            <a:ext cx="914400" cy="914400"/>
          </a:xfrm>
          <a:prstGeom prst="rect">
            <a:avLst/>
          </a:prstGeom>
        </p:spPr>
      </p:pic>
      <p:pic>
        <p:nvPicPr>
          <p:cNvPr id="4" name="Graphic 3" descr="Sad face with solid fill with solid fill">
            <a:extLst>
              <a:ext uri="{FF2B5EF4-FFF2-40B4-BE49-F238E27FC236}">
                <a16:creationId xmlns:a16="http://schemas.microsoft.com/office/drawing/2014/main" id="{02529618-A0AF-991A-F96F-1F3CAE7ED2C1}"/>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15648" y="1770119"/>
            <a:ext cx="914400" cy="914400"/>
          </a:xfrm>
          <a:prstGeom prst="rect">
            <a:avLst/>
          </a:prstGeom>
        </p:spPr>
      </p:pic>
    </p:spTree>
    <p:extLst>
      <p:ext uri="{BB962C8B-B14F-4D97-AF65-F5344CB8AC3E}">
        <p14:creationId xmlns:p14="http://schemas.microsoft.com/office/powerpoint/2010/main" val="3975375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109</TotalTime>
  <Words>1546</Words>
  <Application>Microsoft Office PowerPoint</Application>
  <PresentationFormat>Widescreen</PresentationFormat>
  <Paragraphs>275</Paragraphs>
  <Slides>31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Aptos</vt:lpstr>
      <vt:lpstr>Aptos Display</vt:lpstr>
      <vt:lpstr>Arial</vt:lpstr>
      <vt:lpstr>Calibri</vt:lpstr>
      <vt:lpstr>Tahoma</vt:lpstr>
      <vt:lpstr>Office Theme</vt:lpstr>
      <vt:lpstr>PowerPoint Presentation</vt:lpstr>
      <vt:lpstr>Pennsylvania’s Forests</vt:lpstr>
      <vt:lpstr>Service Foresters</vt:lpstr>
      <vt:lpstr>Topics</vt:lpstr>
      <vt:lpstr>Benefits of Trees</vt:lpstr>
      <vt:lpstr>Benefit of trees</vt:lpstr>
      <vt:lpstr>PowerPoint Presentation</vt:lpstr>
      <vt:lpstr>Nursery Stock </vt:lpstr>
      <vt:lpstr>Quality nursery stock  ANSI Z60.1</vt:lpstr>
      <vt:lpstr>Quality nursery stock  ANSI Z60.1</vt:lpstr>
      <vt:lpstr>Proper Planting</vt:lpstr>
      <vt:lpstr>Mulching</vt:lpstr>
      <vt:lpstr>Planted, Mulched Too Deep</vt:lpstr>
      <vt:lpstr>Root treatment</vt:lpstr>
      <vt:lpstr>Circling, Girdling Roots</vt:lpstr>
      <vt:lpstr>Root Treatment Before Planting</vt:lpstr>
      <vt:lpstr>Girdling Roots Kill Trees</vt:lpstr>
      <vt:lpstr>Impact of Girdling Roots</vt:lpstr>
      <vt:lpstr>Ties, Burlap, Wire Basket</vt:lpstr>
      <vt:lpstr>Pruning  and Other Mechanical Damage</vt:lpstr>
      <vt:lpstr>Pruning</vt:lpstr>
      <vt:lpstr>Proper Pruning Cuts</vt:lpstr>
      <vt:lpstr>Results of pruning cuts</vt:lpstr>
      <vt:lpstr>Other Mechanical Damages</vt:lpstr>
      <vt:lpstr>Harmful Conditions</vt:lpstr>
      <vt:lpstr>PowerPoint Presentation</vt:lpstr>
      <vt:lpstr>PowerPoint Presentation</vt:lpstr>
      <vt:lpstr>DCNR Bureau of Forestry</vt:lpstr>
      <vt:lpstr>Invasive Replace-ive</vt:lpstr>
      <vt:lpstr>Bureau of Forestry Urban and Community Forestry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Kehres, Kayla</dc:creator>
  <cp:lastModifiedBy>James Walter</cp:lastModifiedBy>
  <cp:revision>2</cp:revision>
  <dcterms:created xsi:type="dcterms:W3CDTF">2026-04-10T16:22:08Z</dcterms:created>
  <dcterms:modified xsi:type="dcterms:W3CDTF">2026-04-10T22:37:52Z</dcterms:modified>
</cp:coreProperties>
</file>